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660" r:id="rId3"/>
    <p:sldId id="311" r:id="rId4"/>
    <p:sldId id="312" r:id="rId5"/>
    <p:sldId id="313" r:id="rId6"/>
    <p:sldId id="314" r:id="rId7"/>
    <p:sldId id="273" r:id="rId8"/>
    <p:sldId id="268" r:id="rId9"/>
    <p:sldId id="269" r:id="rId10"/>
    <p:sldId id="291" r:id="rId11"/>
    <p:sldId id="275" r:id="rId12"/>
    <p:sldId id="274" r:id="rId13"/>
    <p:sldId id="271" r:id="rId14"/>
    <p:sldId id="276" r:id="rId15"/>
    <p:sldId id="659" r:id="rId16"/>
    <p:sldId id="277" r:id="rId17"/>
    <p:sldId id="278" r:id="rId18"/>
    <p:sldId id="283" r:id="rId19"/>
    <p:sldId id="285" r:id="rId20"/>
    <p:sldId id="286" r:id="rId21"/>
    <p:sldId id="280" r:id="rId22"/>
    <p:sldId id="281" r:id="rId23"/>
    <p:sldId id="293" r:id="rId24"/>
    <p:sldId id="294" r:id="rId25"/>
    <p:sldId id="295" r:id="rId26"/>
    <p:sldId id="296" r:id="rId27"/>
    <p:sldId id="288" r:id="rId28"/>
    <p:sldId id="289" r:id="rId29"/>
    <p:sldId id="287" r:id="rId30"/>
    <p:sldId id="65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83109" autoAdjust="0"/>
  </p:normalViewPr>
  <p:slideViewPr>
    <p:cSldViewPr snapToGrid="0">
      <p:cViewPr varScale="1">
        <p:scale>
          <a:sx n="50" d="100"/>
          <a:sy n="50" d="100"/>
        </p:scale>
        <p:origin x="100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F0576-D755-4488-BE0A-E5AA51FC28C3}" type="datetimeFigureOut">
              <a:rPr lang="en-US" smtClean="0"/>
              <a:t>9/9/2023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31E13-47AB-4BEA-8B80-1662057C9265}" type="slidenum">
              <a:rPr lang="en-US" smtClean="0"/>
              <a:t>‹#›</a:t>
            </a:fld>
            <a:endParaRPr lang="en-US"/>
          </a:p>
        </p:txBody>
      </p:sp>
    </p:spTree>
    <p:extLst>
      <p:ext uri="{BB962C8B-B14F-4D97-AF65-F5344CB8AC3E}">
        <p14:creationId xmlns:p14="http://schemas.microsoft.com/office/powerpoint/2010/main" val="2453926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Degree: Jill</a:t>
            </a:r>
          </a:p>
          <a:p>
            <a:pPr marL="171450" indent="-171450">
              <a:buFont typeface="Arial" panose="020B0604020202020204" pitchFamily="34" charset="0"/>
              <a:buChar char="•"/>
            </a:pPr>
            <a:r>
              <a:rPr lang="en-US" dirty="0"/>
              <a:t>Closeness: Emma and Shane</a:t>
            </a:r>
          </a:p>
          <a:p>
            <a:pPr marL="171450" indent="-171450">
              <a:buFont typeface="Arial" panose="020B0604020202020204" pitchFamily="34" charset="0"/>
              <a:buChar char="•"/>
            </a:pPr>
            <a:r>
              <a:rPr lang="en-US" dirty="0"/>
              <a:t>Betweenness: Liz</a:t>
            </a:r>
          </a:p>
        </p:txBody>
      </p:sp>
      <p:sp>
        <p:nvSpPr>
          <p:cNvPr id="4" name="Slide Number Placeholder 3"/>
          <p:cNvSpPr>
            <a:spLocks noGrp="1"/>
          </p:cNvSpPr>
          <p:nvPr>
            <p:ph type="sldNum" sz="quarter" idx="5"/>
          </p:nvPr>
        </p:nvSpPr>
        <p:spPr/>
        <p:txBody>
          <a:bodyPr/>
          <a:lstStyle/>
          <a:p>
            <a:fld id="{12531E13-47AB-4BEA-8B80-1662057C9265}" type="slidenum">
              <a:rPr lang="en-US" smtClean="0"/>
              <a:t>2</a:t>
            </a:fld>
            <a:endParaRPr lang="en-US"/>
          </a:p>
        </p:txBody>
      </p:sp>
    </p:spTree>
    <p:extLst>
      <p:ext uri="{BB962C8B-B14F-4D97-AF65-F5344CB8AC3E}">
        <p14:creationId xmlns:p14="http://schemas.microsoft.com/office/powerpoint/2010/main" val="3983637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Closeness centrality (section 7.1.6)</a:t>
            </a:r>
          </a:p>
          <a:p>
            <a:pPr marL="171450" indent="-171450">
              <a:buFont typeface="Arial" panose="020B0604020202020204" pitchFamily="34" charset="0"/>
              <a:buChar char="•"/>
            </a:pPr>
            <a:r>
              <a:rPr lang="en-US" dirty="0"/>
              <a:t>Betweenness centrality (section 7.1.7)</a:t>
            </a:r>
          </a:p>
          <a:p>
            <a:pPr marL="171450" indent="-171450">
              <a:buFont typeface="Arial" panose="020B0604020202020204" pitchFamily="34" charset="0"/>
              <a:buChar char="•"/>
            </a:pPr>
            <a:r>
              <a:rPr lang="en-US" dirty="0"/>
              <a:t>Degree centrality (section 7.1.1)</a:t>
            </a:r>
          </a:p>
          <a:p>
            <a:pPr marL="171450" indent="-171450">
              <a:buFont typeface="Arial" panose="020B0604020202020204" pitchFamily="34" charset="0"/>
              <a:buChar char="•"/>
            </a:pPr>
            <a:r>
              <a:rPr lang="en-US" dirty="0"/>
              <a:t>Eigenvector centrality (section 7.1.2)</a:t>
            </a:r>
          </a:p>
          <a:p>
            <a:pPr marL="171450" indent="-171450">
              <a:buFont typeface="Arial" panose="020B0604020202020204" pitchFamily="34" charset="0"/>
              <a:buChar char="•"/>
            </a:pPr>
            <a:r>
              <a:rPr lang="en-US" dirty="0"/>
              <a:t>Google’s PageRank (section 7.1.4)</a:t>
            </a:r>
          </a:p>
          <a:p>
            <a:pPr marL="171450" indent="-171450">
              <a:buFont typeface="Arial" panose="020B0604020202020204" pitchFamily="34" charset="0"/>
              <a:buChar char="•"/>
            </a:pPr>
            <a:r>
              <a:rPr lang="en-US" dirty="0"/>
              <a:t>HITS ranking (section 7.1.5)</a:t>
            </a:r>
          </a:p>
        </p:txBody>
      </p:sp>
      <p:sp>
        <p:nvSpPr>
          <p:cNvPr id="4" name="Slide Number Placeholder 3"/>
          <p:cNvSpPr>
            <a:spLocks noGrp="1"/>
          </p:cNvSpPr>
          <p:nvPr>
            <p:ph type="sldNum" sz="quarter" idx="5"/>
          </p:nvPr>
        </p:nvSpPr>
        <p:spPr/>
        <p:txBody>
          <a:bodyPr/>
          <a:lstStyle/>
          <a:p>
            <a:fld id="{12531E13-47AB-4BEA-8B80-1662057C9265}" type="slidenum">
              <a:rPr lang="en-US" smtClean="0"/>
              <a:t>3</a:t>
            </a:fld>
            <a:endParaRPr lang="en-US"/>
          </a:p>
        </p:txBody>
      </p:sp>
    </p:spTree>
    <p:extLst>
      <p:ext uri="{BB962C8B-B14F-4D97-AF65-F5344CB8AC3E}">
        <p14:creationId xmlns:p14="http://schemas.microsoft.com/office/powerpoint/2010/main" val="423290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https://www.youtube.com/watch?v=xRrZOQBF_k4</a:t>
            </a:r>
          </a:p>
          <a:p>
            <a:pPr marL="171450" indent="-171450">
              <a:buFont typeface="Arial" panose="020B0604020202020204" pitchFamily="34" charset="0"/>
              <a:buChar char="•"/>
            </a:pPr>
            <a:r>
              <a:rPr lang="en-US" dirty="0"/>
              <a:t>https://www.youtube.com/watch?v=emAMMXQrKqE&amp;t=81s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531E13-47AB-4BEA-8B80-1662057C9265}" type="slidenum">
              <a:rPr lang="en-US" smtClean="0"/>
              <a:t>4</a:t>
            </a:fld>
            <a:endParaRPr lang="en-US"/>
          </a:p>
        </p:txBody>
      </p:sp>
    </p:spTree>
    <p:extLst>
      <p:ext uri="{BB962C8B-B14F-4D97-AF65-F5344CB8AC3E}">
        <p14:creationId xmlns:p14="http://schemas.microsoft.com/office/powerpoint/2010/main" val="301925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31E13-47AB-4BEA-8B80-1662057C9265}" type="slidenum">
              <a:rPr lang="en-US" smtClean="0"/>
              <a:t>5</a:t>
            </a:fld>
            <a:endParaRPr lang="en-US"/>
          </a:p>
        </p:txBody>
      </p:sp>
    </p:spTree>
    <p:extLst>
      <p:ext uri="{BB962C8B-B14F-4D97-AF65-F5344CB8AC3E}">
        <p14:creationId xmlns:p14="http://schemas.microsoft.com/office/powerpoint/2010/main" val="4128695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99B48E90-48DC-49F5-9025-4DC8F06D94DE}" type="datetime1">
              <a:rPr lang="en-US" smtClean="0"/>
              <a:t>9/9/2023</a:t>
            </a:fld>
            <a:endParaRPr lang="en-US"/>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29120318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B4050DA-9C88-4D25-B28C-C46DBDF82290}" type="datetime1">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74E82-3C2C-4ABB-838F-79BD9B35B7DF}" type="slidenum">
              <a:rPr lang="en-US" smtClean="0"/>
              <a:t>‹#›</a:t>
            </a:fld>
            <a:endParaRPr lang="en-US"/>
          </a:p>
        </p:txBody>
      </p:sp>
    </p:spTree>
    <p:extLst>
      <p:ext uri="{BB962C8B-B14F-4D97-AF65-F5344CB8AC3E}">
        <p14:creationId xmlns:p14="http://schemas.microsoft.com/office/powerpoint/2010/main" val="1031987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612F78D6-4709-4F00-8CCA-35B1B1E51ADF}" type="datetime1">
              <a:rPr lang="en-US" smtClean="0"/>
              <a:t>9/9/2023</a:t>
            </a:fld>
            <a:endParaRPr lang="en-US"/>
          </a:p>
        </p:txBody>
      </p:sp>
      <p:sp>
        <p:nvSpPr>
          <p:cNvPr id="5" name="Footer Placeholder 4"/>
          <p:cNvSpPr>
            <a:spLocks noGrp="1"/>
          </p:cNvSpPr>
          <p:nvPr>
            <p:ph type="ftr" sz="quarter" idx="11"/>
          </p:nvPr>
        </p:nvSpPr>
        <p:spPr>
          <a:xfrm>
            <a:off x="609602" y="6248208"/>
            <a:ext cx="7431311" cy="365125"/>
          </a:xfrm>
        </p:spPr>
        <p:txBody>
          <a:bodyPr/>
          <a:lstStyle/>
          <a:p>
            <a:endParaRPr lang="en-US"/>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Slide Number Placeholder 5"/>
          <p:cNvSpPr>
            <a:spLocks noGrp="1"/>
          </p:cNvSpPr>
          <p:nvPr>
            <p:ph type="sldNum" sz="quarter" idx="12"/>
          </p:nvPr>
        </p:nvSpPr>
        <p:spPr>
          <a:xfrm rot="5400000">
            <a:off x="8075084" y="103716"/>
            <a:ext cx="533400" cy="325968"/>
          </a:xfrm>
        </p:spPr>
        <p:txBody>
          <a:bodyPr/>
          <a:lstStyle/>
          <a:p>
            <a:fld id="{69974E82-3C2C-4ABB-838F-79BD9B35B7DF}" type="slidenum">
              <a:rPr lang="en-US" smtClean="0"/>
              <a:t>‹#›</a:t>
            </a:fld>
            <a:endParaRPr lang="en-US"/>
          </a:p>
        </p:txBody>
      </p:sp>
    </p:spTree>
    <p:extLst>
      <p:ext uri="{BB962C8B-B14F-4D97-AF65-F5344CB8AC3E}">
        <p14:creationId xmlns:p14="http://schemas.microsoft.com/office/powerpoint/2010/main" val="27088848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D78245C3-6FCE-4282-9150-E0857C0CB4DF}" type="datetime1">
              <a:rPr lang="en-US" smtClean="0"/>
              <a:t>9/9/2023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9974E82-3C2C-4ABB-838F-79BD9B35B7DF}" type="slidenum">
              <a:rPr lang="en-US" smtClean="0"/>
              <a:t>‹#›</a:t>
            </a:fld>
            <a:endParaRPr lang="en-US"/>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13365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6C8BD26-5BE2-4DB8-B28F-673C56DF3E66}" type="datetime1">
              <a:rPr lang="en-US" smtClean="0"/>
              <a:t>9/9/2023</a:t>
            </a:fld>
            <a:endParaRPr lang="en-US"/>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69974E82-3C2C-4ABB-838F-79BD9B35B7DF}"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2325670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2E5A320F-92AC-40CB-A609-CB919EB01749}" type="datetime1">
              <a:rPr lang="en-US" smtClean="0"/>
              <a:t>9/9/2023</a:t>
            </a:fld>
            <a:endParaRPr lang="en-US"/>
          </a:p>
        </p:txBody>
      </p:sp>
      <p:sp>
        <p:nvSpPr>
          <p:cNvPr id="10" name="Slide Number Placeholder 9"/>
          <p:cNvSpPr>
            <a:spLocks noGrp="1"/>
          </p:cNvSpPr>
          <p:nvPr>
            <p:ph type="sldNum" sz="quarter" idx="16"/>
          </p:nvPr>
        </p:nvSpPr>
        <p:spPr/>
        <p:txBody>
          <a:bodyPr rtlCol="0"/>
          <a:lstStyle/>
          <a:p>
            <a:fld id="{69974E82-3C2C-4ABB-838F-79BD9B35B7DF}"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extLst>
      <p:ext uri="{BB962C8B-B14F-4D97-AF65-F5344CB8AC3E}">
        <p14:creationId xmlns:p14="http://schemas.microsoft.com/office/powerpoint/2010/main" val="1935238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2CF90593-369E-40BE-B902-77A563EE7EE9}" type="datetime1">
              <a:rPr lang="en-US" smtClean="0"/>
              <a:t>9/9/2023</a:t>
            </a:fld>
            <a:endParaRPr lang="en-US"/>
          </a:p>
        </p:txBody>
      </p:sp>
      <p:sp>
        <p:nvSpPr>
          <p:cNvPr id="12" name="Slide Number Placeholder 11"/>
          <p:cNvSpPr>
            <a:spLocks noGrp="1"/>
          </p:cNvSpPr>
          <p:nvPr>
            <p:ph type="sldNum" sz="quarter" idx="16"/>
          </p:nvPr>
        </p:nvSpPr>
        <p:spPr/>
        <p:txBody>
          <a:bodyPr rtlCol="0"/>
          <a:lstStyle/>
          <a:p>
            <a:fld id="{69974E82-3C2C-4ABB-838F-79BD9B35B7DF}"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extLst>
      <p:ext uri="{BB962C8B-B14F-4D97-AF65-F5344CB8AC3E}">
        <p14:creationId xmlns:p14="http://schemas.microsoft.com/office/powerpoint/2010/main" val="43366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28C5D6B-C01B-40D2-AC09-F5185FE4C880}" type="datetime1">
              <a:rPr lang="en-US" smtClean="0"/>
              <a:t>9/9/2023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3847257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DBE68F-883A-4AE5-B902-AD73507A41DD}" type="datetime1">
              <a:rPr lang="en-US" smtClean="0"/>
              <a:t>9/9/2023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219986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55A938FB-AEA8-4098-A201-C29918A217A6}" type="datetime1">
              <a:rPr lang="en-US" smtClean="0"/>
              <a:t>9/9/2023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9974E82-3C2C-4ABB-838F-79BD9B35B7DF}" type="slidenum">
              <a:rPr lang="en-US" smtClean="0"/>
              <a:t>‹#›</a:t>
            </a:fld>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008805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Date Placeholder 11"/>
          <p:cNvSpPr>
            <a:spLocks noGrp="1"/>
          </p:cNvSpPr>
          <p:nvPr>
            <p:ph type="dt" sz="half" idx="10"/>
          </p:nvPr>
        </p:nvSpPr>
        <p:spPr>
          <a:xfrm>
            <a:off x="8331200" y="6248401"/>
            <a:ext cx="3556000" cy="365125"/>
          </a:xfrm>
        </p:spPr>
        <p:txBody>
          <a:bodyPr rtlCol="0"/>
          <a:lstStyle/>
          <a:p>
            <a:fld id="{95A7E892-13E1-4BDE-8B4E-79E2B700E96E}" type="datetime1">
              <a:rPr lang="en-US" smtClean="0"/>
              <a:t>9/9/2023</a:t>
            </a:fld>
            <a:endParaRPr lang="en-US"/>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69974E82-3C2C-4ABB-838F-79BD9B35B7DF}" type="slidenum">
              <a:rPr lang="en-US" smtClean="0"/>
              <a:t>‹#›</a:t>
            </a:fld>
            <a:endParaRPr lang="en-US"/>
          </a:p>
        </p:txBody>
      </p:sp>
      <p:sp>
        <p:nvSpPr>
          <p:cNvPr id="14" name="Footer Placeholder 13"/>
          <p:cNvSpPr>
            <a:spLocks noGrp="1"/>
          </p:cNvSpPr>
          <p:nvPr>
            <p:ph type="ftr" sz="quarter" idx="12"/>
          </p:nvPr>
        </p:nvSpPr>
        <p:spPr>
          <a:xfrm>
            <a:off x="2133600" y="6248207"/>
            <a:ext cx="6096000" cy="365125"/>
          </a:xfrm>
        </p:spPr>
        <p:txBody>
          <a:bodyPr rtlCol="0"/>
          <a:lstStyle/>
          <a:p>
            <a:endParaRPr lang="en-US"/>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156762637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F5113297-4571-4AA1-8C2D-D8028B5D2D46}" type="datetime1">
              <a:rPr lang="en-US" smtClean="0"/>
              <a:t>9/9/2023</a:t>
            </a:fld>
            <a:endParaRPr lang="en-US"/>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9974E82-3C2C-4ABB-838F-79BD9B35B7DF}" type="slidenum">
              <a:rPr lang="en-US" smtClean="0"/>
              <a:t>‹#›</a:t>
            </a:fld>
            <a:endParaRPr lang="en-US"/>
          </a:p>
        </p:txBody>
      </p:sp>
    </p:spTree>
    <p:extLst>
      <p:ext uri="{BB962C8B-B14F-4D97-AF65-F5344CB8AC3E}">
        <p14:creationId xmlns:p14="http://schemas.microsoft.com/office/powerpoint/2010/main" val="1736240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oracleofbacon.or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4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40.png"/><Relationship Id="rId4" Type="http://schemas.openxmlformats.org/officeDocument/2006/relationships/image" Target="../media/image34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2.png"/><Relationship Id="rId4" Type="http://schemas.openxmlformats.org/officeDocument/2006/relationships/image" Target="../media/image34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4.png"/><Relationship Id="rId4" Type="http://schemas.openxmlformats.org/officeDocument/2006/relationships/image" Target="../media/image340.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 Id="rId9"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CB90B-7BE0-499A-B2A1-76F413CBD91E}"/>
              </a:ext>
            </a:extLst>
          </p:cNvPr>
          <p:cNvSpPr>
            <a:spLocks noGrp="1"/>
          </p:cNvSpPr>
          <p:nvPr>
            <p:ph type="ctrTitle"/>
          </p:nvPr>
        </p:nvSpPr>
        <p:spPr/>
        <p:txBody>
          <a:bodyPr/>
          <a:lstStyle/>
          <a:p>
            <a:r>
              <a:rPr lang="en-US" dirty="0"/>
              <a:t>Centrality in networks</a:t>
            </a:r>
          </a:p>
        </p:txBody>
      </p:sp>
      <p:sp>
        <p:nvSpPr>
          <p:cNvPr id="3" name="Subtitle 2">
            <a:extLst>
              <a:ext uri="{FF2B5EF4-FFF2-40B4-BE49-F238E27FC236}">
                <a16:creationId xmlns:a16="http://schemas.microsoft.com/office/drawing/2014/main" id="{A0C69A10-987C-4D44-8478-FFC4871FF311}"/>
              </a:ext>
            </a:extLst>
          </p:cNvPr>
          <p:cNvSpPr>
            <a:spLocks noGrp="1"/>
          </p:cNvSpPr>
          <p:nvPr>
            <p:ph type="subTitle" idx="1"/>
          </p:nvPr>
        </p:nvSpPr>
        <p:spPr/>
        <p:txBody>
          <a:bodyPr/>
          <a:lstStyle/>
          <a:p>
            <a:r>
              <a:rPr lang="en-US" dirty="0"/>
              <a:t>Closeness and Betweenness</a:t>
            </a:r>
          </a:p>
        </p:txBody>
      </p:sp>
      <p:sp>
        <p:nvSpPr>
          <p:cNvPr id="4" name="Slide Number Placeholder 3">
            <a:extLst>
              <a:ext uri="{FF2B5EF4-FFF2-40B4-BE49-F238E27FC236}">
                <a16:creationId xmlns:a16="http://schemas.microsoft.com/office/drawing/2014/main" id="{F1D6EC12-94F8-4C55-BEA3-441AB0091CB8}"/>
              </a:ext>
            </a:extLst>
          </p:cNvPr>
          <p:cNvSpPr>
            <a:spLocks noGrp="1"/>
          </p:cNvSpPr>
          <p:nvPr>
            <p:ph type="sldNum" sz="quarter" idx="12"/>
          </p:nvPr>
        </p:nvSpPr>
        <p:spPr/>
        <p:txBody>
          <a:bodyPr/>
          <a:lstStyle/>
          <a:p>
            <a:fld id="{69974E82-3C2C-4ABB-838F-79BD9B35B7DF}" type="slidenum">
              <a:rPr lang="en-US" smtClean="0"/>
              <a:t>1</a:t>
            </a:fld>
            <a:endParaRPr lang="en-US"/>
          </a:p>
        </p:txBody>
      </p:sp>
    </p:spTree>
    <p:extLst>
      <p:ext uri="{BB962C8B-B14F-4D97-AF65-F5344CB8AC3E}">
        <p14:creationId xmlns:p14="http://schemas.microsoft.com/office/powerpoint/2010/main" val="1020010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10</a:t>
            </a:fld>
            <a:endParaRPr lang="en-US"/>
          </a:p>
        </p:txBody>
      </p:sp>
      <p:pic>
        <p:nvPicPr>
          <p:cNvPr id="4" name="Picture 3"/>
          <p:cNvPicPr>
            <a:picLocks noChangeAspect="1"/>
          </p:cNvPicPr>
          <p:nvPr/>
        </p:nvPicPr>
        <p:blipFill>
          <a:blip r:embed="rId2"/>
          <a:stretch>
            <a:fillRect/>
          </a:stretch>
        </p:blipFill>
        <p:spPr>
          <a:xfrm>
            <a:off x="1333074" y="2278825"/>
            <a:ext cx="3816427" cy="207891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701425" y="2090172"/>
                <a:ext cx="3586992" cy="26776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𝐶</m:t>
                          </m:r>
                        </m:e>
                        <m:sub>
                          <m:r>
                            <a:rPr lang="en-US" sz="2400" b="0" i="1" smtClean="0">
                              <a:solidFill>
                                <a:prstClr val="black"/>
                              </a:solidFill>
                              <a:latin typeface="Cambria Math" panose="02040503050406030204" pitchFamily="18" charset="0"/>
                            </a:rPr>
                            <m:t>2</m:t>
                          </m:r>
                        </m:sub>
                      </m:sSub>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𝐶</m:t>
                          </m:r>
                        </m:e>
                        <m:sub>
                          <m:r>
                            <a:rPr lang="en-US" sz="2400" b="0" i="1" smtClean="0">
                              <a:solidFill>
                                <a:prstClr val="black"/>
                              </a:solidFill>
                              <a:latin typeface="Cambria Math" panose="02040503050406030204" pitchFamily="18" charset="0"/>
                            </a:rPr>
                            <m:t>4</m:t>
                          </m:r>
                        </m:sub>
                      </m:sSub>
                      <m:r>
                        <a:rPr lang="en-US" sz="2400" b="0" i="1" smtClean="0">
                          <a:solidFill>
                            <a:prstClr val="black"/>
                          </a:solidFill>
                          <a:latin typeface="Cambria Math" panose="02040503050406030204" pitchFamily="18" charset="0"/>
                        </a:rPr>
                        <m:t>=?</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𝐶</m:t>
                          </m:r>
                        </m:e>
                        <m:sub>
                          <m:r>
                            <a:rPr lang="en-US" sz="2400" b="0" i="1" smtClean="0">
                              <a:solidFill>
                                <a:prstClr val="black"/>
                              </a:solidFill>
                              <a:latin typeface="Cambria Math" panose="02040503050406030204" pitchFamily="18" charset="0"/>
                            </a:rPr>
                            <m:t>5</m:t>
                          </m:r>
                        </m:sub>
                      </m:sSub>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6701425" y="2090172"/>
                <a:ext cx="3586992" cy="267765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824792-9BDB-46CB-9E0F-7EA31A0B70A8}"/>
                  </a:ext>
                </a:extLst>
              </p:cNvPr>
              <p:cNvSpPr txBox="1"/>
              <p:nvPr/>
            </p:nvSpPr>
            <p:spPr>
              <a:xfrm>
                <a:off x="1333074" y="4757690"/>
                <a:ext cx="3816427" cy="10768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𝐶</m:t>
                          </m:r>
                        </m:e>
                        <m:sub>
                          <m:r>
                            <a:rPr lang="en-US" sz="2400" i="1">
                              <a:solidFill>
                                <a:prstClr val="black"/>
                              </a:solidFill>
                              <a:latin typeface="Cambria Math" panose="02040503050406030204" pitchFamily="18" charset="0"/>
                            </a:rPr>
                            <m:t>3</m:t>
                          </m:r>
                        </m:sub>
                      </m:sSub>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5</m:t>
                          </m:r>
                        </m:num>
                        <m:den>
                          <m:r>
                            <a:rPr lang="en-US" sz="2400" i="1">
                              <a:solidFill>
                                <a:prstClr val="black"/>
                              </a:solidFill>
                              <a:latin typeface="Cambria Math" panose="02040503050406030204" pitchFamily="18" charset="0"/>
                            </a:rPr>
                            <m:t>2+1+0+2+1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5</m:t>
                          </m:r>
                        </m:num>
                        <m:den>
                          <m:r>
                            <a:rPr lang="en-US" sz="2400" i="1">
                              <a:solidFill>
                                <a:prstClr val="black"/>
                              </a:solidFill>
                              <a:latin typeface="Cambria Math" panose="02040503050406030204" pitchFamily="18" charset="0"/>
                            </a:rPr>
                            <m:t>6</m:t>
                          </m:r>
                        </m:den>
                      </m:f>
                    </m:oMath>
                  </m:oMathPara>
                </a14:m>
                <a:endParaRPr lang="en-US" sz="2400" i="1" dirty="0">
                  <a:latin typeface="Cambria Math" panose="02040503050406030204" pitchFamily="18" charset="0"/>
                </a:endParaRPr>
              </a:p>
              <a:p>
                <a:endParaRPr lang="en-US"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C6824792-9BDB-46CB-9E0F-7EA31A0B70A8}"/>
                  </a:ext>
                </a:extLst>
              </p:cNvPr>
              <p:cNvSpPr txBox="1">
                <a:spLocks noRot="1" noChangeAspect="1" noMove="1" noResize="1" noEditPoints="1" noAdjustHandles="1" noChangeArrowheads="1" noChangeShapeType="1" noTextEdit="1"/>
              </p:cNvSpPr>
              <p:nvPr/>
            </p:nvSpPr>
            <p:spPr>
              <a:xfrm>
                <a:off x="1333074" y="4757690"/>
                <a:ext cx="3816427" cy="10768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497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Solution</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11</a:t>
            </a:fld>
            <a:endParaRPr lang="en-US"/>
          </a:p>
        </p:txBody>
      </p:sp>
      <p:pic>
        <p:nvPicPr>
          <p:cNvPr id="4" name="Picture 3"/>
          <p:cNvPicPr>
            <a:picLocks noChangeAspect="1"/>
          </p:cNvPicPr>
          <p:nvPr/>
        </p:nvPicPr>
        <p:blipFill>
          <a:blip r:embed="rId2"/>
          <a:stretch>
            <a:fillRect/>
          </a:stretch>
        </p:blipFill>
        <p:spPr>
          <a:xfrm>
            <a:off x="1333074" y="2278825"/>
            <a:ext cx="3816427" cy="207891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408341" y="1803997"/>
                <a:ext cx="5606585" cy="4030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0+1+2+2+3</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8</m:t>
                          </m:r>
                        </m:den>
                      </m:f>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𝐶</m:t>
                          </m:r>
                        </m:e>
                        <m:sub>
                          <m:r>
                            <a:rPr lang="en-US" sz="2400" b="0" i="1" smtClean="0">
                              <a:solidFill>
                                <a:prstClr val="black"/>
                              </a:solidFill>
                              <a:latin typeface="Cambria Math" panose="02040503050406030204" pitchFamily="18" charset="0"/>
                            </a:rPr>
                            <m:t>2</m:t>
                          </m:r>
                        </m:sub>
                      </m:sSub>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5</m:t>
                          </m:r>
                        </m:num>
                        <m:den>
                          <m:r>
                            <a:rPr lang="en-US" sz="2400" b="0" i="1" smtClean="0">
                              <a:solidFill>
                                <a:prstClr val="black"/>
                              </a:solidFill>
                              <a:latin typeface="Cambria Math" panose="02040503050406030204" pitchFamily="18" charset="0"/>
                            </a:rPr>
                            <m:t>1</m:t>
                          </m:r>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0</m:t>
                          </m:r>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1</m:t>
                          </m:r>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1</m:t>
                          </m:r>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1</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𝐶</m:t>
                          </m:r>
                        </m:e>
                        <m:sub>
                          <m:r>
                            <a:rPr lang="en-US" sz="2400" b="0" i="1" smtClean="0">
                              <a:solidFill>
                                <a:prstClr val="black"/>
                              </a:solidFill>
                              <a:latin typeface="Cambria Math" panose="02040503050406030204" pitchFamily="18" charset="0"/>
                            </a:rPr>
                            <m:t>4</m:t>
                          </m:r>
                        </m:sub>
                      </m:sSub>
                      <m:r>
                        <a:rPr lang="en-US" sz="2400" b="0" i="1" smtClean="0">
                          <a:solidFill>
                            <a:prstClr val="black"/>
                          </a:solidFill>
                          <a:latin typeface="Cambria Math" panose="02040503050406030204" pitchFamily="18" charset="0"/>
                        </a:rPr>
                        <m:t>=</m:t>
                      </m:r>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𝐶</m:t>
                          </m:r>
                        </m:e>
                        <m:sub>
                          <m:r>
                            <a:rPr lang="en-US" sz="2400" b="0" i="1" smtClean="0">
                              <a:solidFill>
                                <a:prstClr val="black"/>
                              </a:solidFill>
                              <a:latin typeface="Cambria Math" panose="02040503050406030204" pitchFamily="18" charset="0"/>
                            </a:rPr>
                            <m:t>3</m:t>
                          </m:r>
                        </m:sub>
                      </m:sSub>
                      <m:r>
                        <a:rPr lang="en-US" sz="2400" b="0" i="1" smtClean="0">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5</m:t>
                          </m:r>
                        </m:num>
                        <m:den>
                          <m:r>
                            <a:rPr lang="en-US" sz="2400" b="0" i="1" smtClean="0">
                              <a:solidFill>
                                <a:prstClr val="black"/>
                              </a:solidFill>
                              <a:latin typeface="Cambria Math" panose="02040503050406030204" pitchFamily="18" charset="0"/>
                            </a:rPr>
                            <m:t>2</m:t>
                          </m:r>
                          <m:r>
                            <a:rPr lang="en-US" sz="2400" i="1">
                              <a:solidFill>
                                <a:prstClr val="black"/>
                              </a:solidFill>
                              <a:latin typeface="Cambria Math" panose="02040503050406030204" pitchFamily="18" charset="0"/>
                            </a:rPr>
                            <m:t>+1+</m:t>
                          </m:r>
                          <m:r>
                            <a:rPr lang="en-US" sz="2400" b="0" i="1" smtClean="0">
                              <a:solidFill>
                                <a:prstClr val="black"/>
                              </a:solidFill>
                              <a:latin typeface="Cambria Math" panose="02040503050406030204" pitchFamily="18" charset="0"/>
                            </a:rPr>
                            <m:t>0</m:t>
                          </m:r>
                          <m:r>
                            <a:rPr lang="en-US" sz="2400" i="1">
                              <a:solidFill>
                                <a:prstClr val="black"/>
                              </a:solidFill>
                              <a:latin typeface="Cambria Math" panose="02040503050406030204" pitchFamily="18" charset="0"/>
                            </a:rPr>
                            <m:t>+2+</m:t>
                          </m:r>
                          <m:r>
                            <a:rPr lang="en-US" sz="2400" b="0" i="1" smtClean="0">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5</m:t>
                          </m:r>
                        </m:num>
                        <m:den>
                          <m:r>
                            <a:rPr lang="en-US" sz="2400" b="0" i="1" smtClean="0">
                              <a:solidFill>
                                <a:prstClr val="black"/>
                              </a:solidFill>
                              <a:latin typeface="Cambria Math" panose="02040503050406030204" pitchFamily="18" charset="0"/>
                            </a:rPr>
                            <m:t>6</m:t>
                          </m:r>
                        </m:den>
                      </m:f>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𝐶</m:t>
                          </m:r>
                        </m:e>
                        <m:sub>
                          <m:r>
                            <a:rPr lang="en-US" sz="2400" b="0" i="1" smtClean="0">
                              <a:solidFill>
                                <a:prstClr val="black"/>
                              </a:solidFill>
                              <a:latin typeface="Cambria Math" panose="02040503050406030204" pitchFamily="18" charset="0"/>
                            </a:rPr>
                            <m:t>5</m:t>
                          </m:r>
                        </m:sub>
                      </m:sSub>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5</m:t>
                          </m:r>
                        </m:num>
                        <m:den>
                          <m:r>
                            <a:rPr lang="en-US" sz="2400" b="0" i="1" smtClean="0">
                              <a:solidFill>
                                <a:prstClr val="black"/>
                              </a:solidFill>
                              <a:latin typeface="Cambria Math" panose="02040503050406030204" pitchFamily="18" charset="0"/>
                            </a:rPr>
                            <m:t>3</m:t>
                          </m:r>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2</m:t>
                          </m:r>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1</m:t>
                          </m:r>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1</m:t>
                          </m:r>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0</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5</m:t>
                          </m:r>
                        </m:num>
                        <m:den>
                          <m:r>
                            <a:rPr lang="en-US" sz="2400" b="0" i="1" smtClean="0">
                              <a:solidFill>
                                <a:prstClr val="black"/>
                              </a:solidFill>
                              <a:latin typeface="Cambria Math" panose="02040503050406030204" pitchFamily="18" charset="0"/>
                            </a:rPr>
                            <m:t>7</m:t>
                          </m:r>
                        </m:den>
                      </m:f>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5408341" y="1803997"/>
                <a:ext cx="5606585" cy="40305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824792-9BDB-46CB-9E0F-7EA31A0B70A8}"/>
                  </a:ext>
                </a:extLst>
              </p:cNvPr>
              <p:cNvSpPr txBox="1"/>
              <p:nvPr/>
            </p:nvSpPr>
            <p:spPr>
              <a:xfrm>
                <a:off x="1333074" y="4757690"/>
                <a:ext cx="3816427" cy="1076898"/>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𝐶</m:t>
                          </m:r>
                        </m:e>
                        <m:sub>
                          <m:r>
                            <a:rPr lang="en-US" sz="2400" i="1">
                              <a:solidFill>
                                <a:prstClr val="black"/>
                              </a:solidFill>
                              <a:latin typeface="Cambria Math" panose="02040503050406030204" pitchFamily="18" charset="0"/>
                            </a:rPr>
                            <m:t>3</m:t>
                          </m:r>
                        </m:sub>
                      </m:sSub>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5</m:t>
                          </m:r>
                        </m:num>
                        <m:den>
                          <m:r>
                            <a:rPr lang="en-US" sz="2400" i="1">
                              <a:solidFill>
                                <a:prstClr val="black"/>
                              </a:solidFill>
                              <a:latin typeface="Cambria Math" panose="02040503050406030204" pitchFamily="18" charset="0"/>
                            </a:rPr>
                            <m:t>2+1+0+2+1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5</m:t>
                          </m:r>
                        </m:num>
                        <m:den>
                          <m:r>
                            <a:rPr lang="en-US" sz="2400" i="1">
                              <a:solidFill>
                                <a:prstClr val="black"/>
                              </a:solidFill>
                              <a:latin typeface="Cambria Math" panose="02040503050406030204" pitchFamily="18" charset="0"/>
                            </a:rPr>
                            <m:t>6</m:t>
                          </m:r>
                        </m:den>
                      </m:f>
                    </m:oMath>
                  </m:oMathPara>
                </a14:m>
                <a:endParaRPr lang="en-US" sz="2400" i="1" dirty="0">
                  <a:latin typeface="Cambria Math" panose="02040503050406030204" pitchFamily="18" charset="0"/>
                </a:endParaRPr>
              </a:p>
              <a:p>
                <a:endParaRPr lang="en-US"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C6824792-9BDB-46CB-9E0F-7EA31A0B70A8}"/>
                  </a:ext>
                </a:extLst>
              </p:cNvPr>
              <p:cNvSpPr txBox="1">
                <a:spLocks noRot="1" noChangeAspect="1" noMove="1" noResize="1" noEditPoints="1" noAdjustHandles="1" noChangeArrowheads="1" noChangeShapeType="1" noTextEdit="1"/>
              </p:cNvSpPr>
              <p:nvPr/>
            </p:nvSpPr>
            <p:spPr>
              <a:xfrm>
                <a:off x="1333074" y="4757690"/>
                <a:ext cx="3816427" cy="1076898"/>
              </a:xfrm>
              <a:prstGeom prst="rect">
                <a:avLst/>
              </a:prstGeom>
              <a:blipFill>
                <a:blip r:embed="rId4"/>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57673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Measure? </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12</a:t>
            </a:fld>
            <a:endParaRPr lang="en-US"/>
          </a:p>
        </p:txBody>
      </p:sp>
      <p:sp>
        <p:nvSpPr>
          <p:cNvPr id="4" name="Content Placeholder 3"/>
          <p:cNvSpPr>
            <a:spLocks noGrp="1"/>
          </p:cNvSpPr>
          <p:nvPr>
            <p:ph sz="quarter" idx="1"/>
          </p:nvPr>
        </p:nvSpPr>
        <p:spPr/>
        <p:txBody>
          <a:bodyPr>
            <a:normAutofit/>
          </a:bodyPr>
          <a:lstStyle/>
          <a:p>
            <a:pPr marL="0" indent="0">
              <a:buNone/>
            </a:pPr>
            <a:r>
              <a:rPr lang="en-US" dirty="0"/>
              <a:t>The closeness can be used in some applications, but it is not a good measure of centrality for two reasons.</a:t>
            </a:r>
            <a:endParaRPr lang="en-US" b="1" dirty="0">
              <a:solidFill>
                <a:srgbClr val="0070C0"/>
              </a:solidFill>
            </a:endParaRPr>
          </a:p>
          <a:p>
            <a:r>
              <a:rPr lang="en-US" b="1" dirty="0">
                <a:solidFill>
                  <a:srgbClr val="0070C0"/>
                </a:solidFill>
              </a:rPr>
              <a:t>Connectivity. </a:t>
            </a:r>
            <a:r>
              <a:rPr lang="en-US" dirty="0"/>
              <a:t>The definition makes sense only for connected graphs. Even if we adjust the definition for components, there is a problem with small components. One way to get around this problem is to consider the inverse distance:</a:t>
            </a:r>
          </a:p>
          <a:p>
            <a:pPr marL="0" indent="0">
              <a:buNone/>
            </a:pPr>
            <a:endParaRPr lang="en-US" dirty="0"/>
          </a:p>
          <a:p>
            <a:endParaRPr lang="en-US" dirty="0"/>
          </a:p>
          <a:p>
            <a:r>
              <a:rPr lang="en-US" b="1" dirty="0">
                <a:solidFill>
                  <a:srgbClr val="0070C0"/>
                </a:solidFill>
              </a:rPr>
              <a:t>Closeness values are not well separated. </a:t>
            </a:r>
            <a:r>
              <a:rPr lang="en-US" dirty="0"/>
              <a:t>This reason is more serious.</a:t>
            </a:r>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512874" y="4333655"/>
                <a:ext cx="3479180" cy="1147622"/>
              </a:xfrm>
              <a:prstGeom prst="rect">
                <a:avLst/>
              </a:prstGeom>
              <a:noFill/>
            </p:spPr>
            <p:txBody>
              <a:bodyPr wrap="square" rtlCol="0">
                <a:spAutoFit/>
              </a:bodyPr>
              <a:lstStyle/>
              <a:p>
                <a:pPr lvl="0">
                  <a:spcBef>
                    <a:spcPts val="700"/>
                  </a:spcBef>
                  <a:buClr>
                    <a:srgbClr val="DD8047"/>
                  </a:buClr>
                  <a:buSzPct val="60000"/>
                </a:pPr>
                <a14:m>
                  <m:oMathPara xmlns:m="http://schemas.openxmlformats.org/officeDocument/2006/math">
                    <m:oMathParaPr>
                      <m:jc m:val="centerGroup"/>
                    </m:oMathParaPr>
                    <m:oMath xmlns:m="http://schemas.openxmlformats.org/officeDocument/2006/math">
                      <m:sSubSup>
                        <m:sSubSupPr>
                          <m:ctrlPr>
                            <a:rPr lang="en-US" sz="2700" i="1">
                              <a:solidFill>
                                <a:prstClr val="black"/>
                              </a:solidFill>
                              <a:latin typeface="Cambria Math" panose="02040503050406030204" pitchFamily="18" charset="0"/>
                            </a:rPr>
                          </m:ctrlPr>
                        </m:sSubSupPr>
                        <m:e>
                          <m:r>
                            <a:rPr lang="en-US" sz="2700" i="1">
                              <a:solidFill>
                                <a:prstClr val="black"/>
                              </a:solidFill>
                              <a:latin typeface="Cambria Math" panose="02040503050406030204" pitchFamily="18" charset="0"/>
                            </a:rPr>
                            <m:t>𝐶</m:t>
                          </m:r>
                        </m:e>
                        <m:sub>
                          <m:r>
                            <a:rPr lang="en-US" sz="2700" i="1">
                              <a:solidFill>
                                <a:prstClr val="black"/>
                              </a:solidFill>
                              <a:latin typeface="Cambria Math" panose="02040503050406030204" pitchFamily="18" charset="0"/>
                            </a:rPr>
                            <m:t>𝑖</m:t>
                          </m:r>
                        </m:sub>
                        <m:sup>
                          <m:r>
                            <a:rPr lang="en-US" sz="2700" i="1">
                              <a:solidFill>
                                <a:prstClr val="black"/>
                              </a:solidFill>
                              <a:latin typeface="Cambria Math" panose="02040503050406030204" pitchFamily="18" charset="0"/>
                            </a:rPr>
                            <m:t>′</m:t>
                          </m:r>
                        </m:sup>
                      </m:sSubSup>
                      <m:r>
                        <a:rPr lang="en-US" sz="2700" i="1">
                          <a:solidFill>
                            <a:prstClr val="black"/>
                          </a:solidFill>
                          <a:latin typeface="Cambria Math" panose="02040503050406030204" pitchFamily="18" charset="0"/>
                        </a:rPr>
                        <m:t>=</m:t>
                      </m:r>
                      <m:f>
                        <m:fPr>
                          <m:ctrlPr>
                            <a:rPr lang="en-US" sz="2700" i="1">
                              <a:solidFill>
                                <a:prstClr val="black"/>
                              </a:solidFill>
                              <a:latin typeface="Cambria Math" panose="02040503050406030204" pitchFamily="18" charset="0"/>
                            </a:rPr>
                          </m:ctrlPr>
                        </m:fPr>
                        <m:num>
                          <m:r>
                            <a:rPr lang="en-US" sz="2700" i="1">
                              <a:solidFill>
                                <a:prstClr val="black"/>
                              </a:solidFill>
                              <a:latin typeface="Cambria Math" panose="02040503050406030204" pitchFamily="18" charset="0"/>
                            </a:rPr>
                            <m:t>1</m:t>
                          </m:r>
                        </m:num>
                        <m:den>
                          <m:r>
                            <a:rPr lang="en-US" sz="2700" i="1">
                              <a:solidFill>
                                <a:prstClr val="black"/>
                              </a:solidFill>
                              <a:latin typeface="Cambria Math" panose="02040503050406030204" pitchFamily="18" charset="0"/>
                            </a:rPr>
                            <m:t>𝑛</m:t>
                          </m:r>
                          <m:r>
                            <a:rPr lang="en-US" sz="2700" i="1">
                              <a:solidFill>
                                <a:prstClr val="black"/>
                              </a:solidFill>
                              <a:latin typeface="Cambria Math" panose="02040503050406030204" pitchFamily="18" charset="0"/>
                            </a:rPr>
                            <m:t>−1</m:t>
                          </m:r>
                        </m:den>
                      </m:f>
                      <m:nary>
                        <m:naryPr>
                          <m:chr m:val="∑"/>
                          <m:supHide m:val="on"/>
                          <m:ctrlPr>
                            <a:rPr lang="en-US" sz="2700" i="1">
                              <a:solidFill>
                                <a:prstClr val="black"/>
                              </a:solidFill>
                              <a:latin typeface="Cambria Math" panose="02040503050406030204" pitchFamily="18" charset="0"/>
                            </a:rPr>
                          </m:ctrlPr>
                        </m:naryPr>
                        <m:sub>
                          <m:r>
                            <m:rPr>
                              <m:brk m:alnAt="7"/>
                            </m:rPr>
                            <a:rPr lang="en-US" sz="2700" i="1">
                              <a:solidFill>
                                <a:prstClr val="black"/>
                              </a:solidFill>
                              <a:latin typeface="Cambria Math" panose="02040503050406030204" pitchFamily="18" charset="0"/>
                            </a:rPr>
                            <m:t>𝑗</m:t>
                          </m:r>
                          <m:r>
                            <a:rPr lang="en-US" sz="2700" i="1">
                              <a:solidFill>
                                <a:prstClr val="black"/>
                              </a:solidFill>
                              <a:latin typeface="Cambria Math" panose="02040503050406030204" pitchFamily="18" charset="0"/>
                            </a:rPr>
                            <m:t>≠</m:t>
                          </m:r>
                          <m:r>
                            <a:rPr lang="en-US" sz="2700" i="1">
                              <a:solidFill>
                                <a:prstClr val="black"/>
                              </a:solidFill>
                              <a:latin typeface="Cambria Math" panose="02040503050406030204" pitchFamily="18" charset="0"/>
                            </a:rPr>
                            <m:t>𝑖</m:t>
                          </m:r>
                        </m:sub>
                        <m:sup/>
                        <m:e>
                          <m:f>
                            <m:fPr>
                              <m:ctrlPr>
                                <a:rPr lang="en-US" sz="2700" i="1">
                                  <a:solidFill>
                                    <a:prstClr val="black"/>
                                  </a:solidFill>
                                  <a:latin typeface="Cambria Math" panose="02040503050406030204" pitchFamily="18" charset="0"/>
                                </a:rPr>
                              </m:ctrlPr>
                            </m:fPr>
                            <m:num>
                              <m:r>
                                <a:rPr lang="en-US" sz="2700" i="1">
                                  <a:solidFill>
                                    <a:prstClr val="black"/>
                                  </a:solidFill>
                                  <a:latin typeface="Cambria Math" panose="02040503050406030204" pitchFamily="18" charset="0"/>
                                </a:rPr>
                                <m:t>1</m:t>
                              </m:r>
                            </m:num>
                            <m:den>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rPr>
                                    <m:t>𝑑</m:t>
                                  </m:r>
                                </m:e>
                                <m:sub>
                                  <m:r>
                                    <a:rPr lang="en-US" sz="2700" i="1">
                                      <a:solidFill>
                                        <a:prstClr val="black"/>
                                      </a:solidFill>
                                      <a:latin typeface="Cambria Math" panose="02040503050406030204" pitchFamily="18" charset="0"/>
                                    </a:rPr>
                                    <m:t>𝑖𝑗</m:t>
                                  </m:r>
                                </m:sub>
                              </m:sSub>
                            </m:den>
                          </m:f>
                        </m:e>
                      </m:nary>
                    </m:oMath>
                  </m:oMathPara>
                </a14:m>
                <a:endParaRPr lang="en-US" sz="2700"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12874" y="4333655"/>
                <a:ext cx="3479180" cy="114762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49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Closeness Values of Florentine Families</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13</a:t>
            </a:fld>
            <a:endParaRPr lang="en-US"/>
          </a:p>
        </p:txBody>
      </p:sp>
      <p:pic>
        <p:nvPicPr>
          <p:cNvPr id="6" name="Content Placeholder 5"/>
          <p:cNvPicPr>
            <a:picLocks noGrp="1" noChangeAspect="1"/>
          </p:cNvPicPr>
          <p:nvPr>
            <p:ph sz="quarter" idx="1"/>
          </p:nvPr>
        </p:nvPicPr>
        <p:blipFill>
          <a:blip r:embed="rId2"/>
          <a:stretch>
            <a:fillRect/>
          </a:stretch>
        </p:blipFill>
        <p:spPr>
          <a:xfrm>
            <a:off x="607859" y="1789771"/>
            <a:ext cx="4367870" cy="44958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986098468"/>
              </p:ext>
            </p:extLst>
          </p:nvPr>
        </p:nvGraphicFramePr>
        <p:xfrm>
          <a:off x="5203185" y="1713571"/>
          <a:ext cx="2631690" cy="4572000"/>
        </p:xfrm>
        <a:graphic>
          <a:graphicData uri="http://schemas.openxmlformats.org/drawingml/2006/table">
            <a:tbl>
              <a:tblPr firstRow="1" bandRow="1">
                <a:tableStyleId>{2D5ABB26-0587-4C30-8999-92F81FD0307C}</a:tableStyleId>
              </a:tblPr>
              <a:tblGrid>
                <a:gridCol w="1315845">
                  <a:extLst>
                    <a:ext uri="{9D8B030D-6E8A-4147-A177-3AD203B41FA5}">
                      <a16:colId xmlns:a16="http://schemas.microsoft.com/office/drawing/2014/main" val="2217726985"/>
                    </a:ext>
                  </a:extLst>
                </a:gridCol>
                <a:gridCol w="1315845">
                  <a:extLst>
                    <a:ext uri="{9D8B030D-6E8A-4147-A177-3AD203B41FA5}">
                      <a16:colId xmlns:a16="http://schemas.microsoft.com/office/drawing/2014/main" val="2782041932"/>
                    </a:ext>
                  </a:extLst>
                </a:gridCol>
              </a:tblGrid>
              <a:tr h="248731">
                <a:tc>
                  <a:txBody>
                    <a:bodyPr/>
                    <a:lstStyle/>
                    <a:p>
                      <a:r>
                        <a:rPr lang="en-US" sz="1400" dirty="0"/>
                        <a:t>Medici</a:t>
                      </a:r>
                    </a:p>
                  </a:txBody>
                  <a:tcPr/>
                </a:tc>
                <a:tc>
                  <a:txBody>
                    <a:bodyPr/>
                    <a:lstStyle/>
                    <a:p>
                      <a:r>
                        <a:rPr lang="en-US" sz="1400" dirty="0"/>
                        <a:t>0.560</a:t>
                      </a:r>
                    </a:p>
                  </a:txBody>
                  <a:tcPr/>
                </a:tc>
                <a:extLst>
                  <a:ext uri="{0D108BD9-81ED-4DB2-BD59-A6C34878D82A}">
                    <a16:rowId xmlns:a16="http://schemas.microsoft.com/office/drawing/2014/main" val="405405093"/>
                  </a:ext>
                </a:extLst>
              </a:tr>
              <a:tr h="248731">
                <a:tc>
                  <a:txBody>
                    <a:bodyPr/>
                    <a:lstStyle/>
                    <a:p>
                      <a:r>
                        <a:rPr lang="en-US" sz="1400" dirty="0" err="1"/>
                        <a:t>Ridolfi</a:t>
                      </a:r>
                      <a:endParaRPr lang="en-US" sz="1400" dirty="0"/>
                    </a:p>
                  </a:txBody>
                  <a:tcPr/>
                </a:tc>
                <a:tc>
                  <a:txBody>
                    <a:bodyPr/>
                    <a:lstStyle/>
                    <a:p>
                      <a:r>
                        <a:rPr lang="en-US" sz="1400" dirty="0"/>
                        <a:t>0.500</a:t>
                      </a:r>
                    </a:p>
                  </a:txBody>
                  <a:tcPr/>
                </a:tc>
                <a:extLst>
                  <a:ext uri="{0D108BD9-81ED-4DB2-BD59-A6C34878D82A}">
                    <a16:rowId xmlns:a16="http://schemas.microsoft.com/office/drawing/2014/main" val="2932097603"/>
                  </a:ext>
                </a:extLst>
              </a:tr>
              <a:tr h="248731">
                <a:tc>
                  <a:txBody>
                    <a:bodyPr/>
                    <a:lstStyle/>
                    <a:p>
                      <a:r>
                        <a:rPr lang="en-US" sz="1400" dirty="0" err="1"/>
                        <a:t>Albizzi</a:t>
                      </a:r>
                      <a:endParaRPr lang="en-US" sz="1400" dirty="0"/>
                    </a:p>
                  </a:txBody>
                  <a:tcPr/>
                </a:tc>
                <a:tc>
                  <a:txBody>
                    <a:bodyPr/>
                    <a:lstStyle/>
                    <a:p>
                      <a:r>
                        <a:rPr lang="en-US" sz="1400" dirty="0"/>
                        <a:t>0.483</a:t>
                      </a:r>
                    </a:p>
                  </a:txBody>
                  <a:tcPr/>
                </a:tc>
                <a:extLst>
                  <a:ext uri="{0D108BD9-81ED-4DB2-BD59-A6C34878D82A}">
                    <a16:rowId xmlns:a16="http://schemas.microsoft.com/office/drawing/2014/main" val="226962995"/>
                  </a:ext>
                </a:extLst>
              </a:tr>
              <a:tr h="248731">
                <a:tc>
                  <a:txBody>
                    <a:bodyPr/>
                    <a:lstStyle/>
                    <a:p>
                      <a:r>
                        <a:rPr lang="en-US" sz="1400" dirty="0" err="1"/>
                        <a:t>Tornabuoni</a:t>
                      </a:r>
                      <a:endParaRPr lang="en-US" sz="1400" dirty="0"/>
                    </a:p>
                  </a:txBody>
                  <a:tcPr/>
                </a:tc>
                <a:tc>
                  <a:txBody>
                    <a:bodyPr/>
                    <a:lstStyle/>
                    <a:p>
                      <a:r>
                        <a:rPr lang="en-US" sz="1400" dirty="0"/>
                        <a:t>0.483</a:t>
                      </a:r>
                    </a:p>
                  </a:txBody>
                  <a:tcPr/>
                </a:tc>
                <a:extLst>
                  <a:ext uri="{0D108BD9-81ED-4DB2-BD59-A6C34878D82A}">
                    <a16:rowId xmlns:a16="http://schemas.microsoft.com/office/drawing/2014/main" val="1937003469"/>
                  </a:ext>
                </a:extLst>
              </a:tr>
              <a:tr h="248731">
                <a:tc>
                  <a:txBody>
                    <a:bodyPr/>
                    <a:lstStyle/>
                    <a:p>
                      <a:r>
                        <a:rPr lang="en-US" sz="1400" dirty="0" err="1"/>
                        <a:t>Guadagni</a:t>
                      </a:r>
                      <a:endParaRPr lang="en-US" sz="1400" dirty="0"/>
                    </a:p>
                  </a:txBody>
                  <a:tcPr/>
                </a:tc>
                <a:tc>
                  <a:txBody>
                    <a:bodyPr/>
                    <a:lstStyle/>
                    <a:p>
                      <a:r>
                        <a:rPr lang="en-US" sz="1400" dirty="0"/>
                        <a:t>0.467</a:t>
                      </a:r>
                    </a:p>
                  </a:txBody>
                  <a:tcPr/>
                </a:tc>
                <a:extLst>
                  <a:ext uri="{0D108BD9-81ED-4DB2-BD59-A6C34878D82A}">
                    <a16:rowId xmlns:a16="http://schemas.microsoft.com/office/drawing/2014/main" val="4221144230"/>
                  </a:ext>
                </a:extLst>
              </a:tr>
              <a:tr h="248731">
                <a:tc>
                  <a:txBody>
                    <a:bodyPr/>
                    <a:lstStyle/>
                    <a:p>
                      <a:r>
                        <a:rPr lang="en-US" sz="1400" dirty="0" err="1"/>
                        <a:t>Barbadori</a:t>
                      </a:r>
                      <a:endParaRPr lang="en-US" sz="1400" dirty="0"/>
                    </a:p>
                  </a:txBody>
                  <a:tcPr/>
                </a:tc>
                <a:tc>
                  <a:txBody>
                    <a:bodyPr/>
                    <a:lstStyle/>
                    <a:p>
                      <a:r>
                        <a:rPr lang="en-US" sz="1400" dirty="0"/>
                        <a:t>0.438</a:t>
                      </a:r>
                    </a:p>
                  </a:txBody>
                  <a:tcPr/>
                </a:tc>
                <a:extLst>
                  <a:ext uri="{0D108BD9-81ED-4DB2-BD59-A6C34878D82A}">
                    <a16:rowId xmlns:a16="http://schemas.microsoft.com/office/drawing/2014/main" val="1358983757"/>
                  </a:ext>
                </a:extLst>
              </a:tr>
              <a:tr h="248731">
                <a:tc>
                  <a:txBody>
                    <a:bodyPr/>
                    <a:lstStyle/>
                    <a:p>
                      <a:r>
                        <a:rPr lang="en-US" sz="1400" dirty="0" err="1"/>
                        <a:t>Strozzi</a:t>
                      </a:r>
                      <a:endParaRPr lang="en-US" sz="1400" dirty="0"/>
                    </a:p>
                  </a:txBody>
                  <a:tcPr/>
                </a:tc>
                <a:tc>
                  <a:txBody>
                    <a:bodyPr/>
                    <a:lstStyle/>
                    <a:p>
                      <a:r>
                        <a:rPr lang="en-US" sz="1400" dirty="0"/>
                        <a:t>0.438</a:t>
                      </a:r>
                    </a:p>
                  </a:txBody>
                  <a:tcPr/>
                </a:tc>
                <a:extLst>
                  <a:ext uri="{0D108BD9-81ED-4DB2-BD59-A6C34878D82A}">
                    <a16:rowId xmlns:a16="http://schemas.microsoft.com/office/drawing/2014/main" val="490479654"/>
                  </a:ext>
                </a:extLst>
              </a:tr>
              <a:tr h="248731">
                <a:tc>
                  <a:txBody>
                    <a:bodyPr/>
                    <a:lstStyle/>
                    <a:p>
                      <a:r>
                        <a:rPr lang="en-US" sz="1400" dirty="0" err="1"/>
                        <a:t>Bischeri</a:t>
                      </a:r>
                      <a:endParaRPr lang="en-US" sz="1400" dirty="0"/>
                    </a:p>
                  </a:txBody>
                  <a:tcPr/>
                </a:tc>
                <a:tc>
                  <a:txBody>
                    <a:bodyPr/>
                    <a:lstStyle/>
                    <a:p>
                      <a:r>
                        <a:rPr lang="en-US" sz="1400" dirty="0"/>
                        <a:t>0.400</a:t>
                      </a:r>
                    </a:p>
                  </a:txBody>
                  <a:tcPr/>
                </a:tc>
                <a:extLst>
                  <a:ext uri="{0D108BD9-81ED-4DB2-BD59-A6C34878D82A}">
                    <a16:rowId xmlns:a16="http://schemas.microsoft.com/office/drawing/2014/main" val="2340707603"/>
                  </a:ext>
                </a:extLst>
              </a:tr>
              <a:tr h="248731">
                <a:tc>
                  <a:txBody>
                    <a:bodyPr/>
                    <a:lstStyle/>
                    <a:p>
                      <a:r>
                        <a:rPr lang="en-US" sz="1400" dirty="0"/>
                        <a:t>Castellani</a:t>
                      </a:r>
                    </a:p>
                  </a:txBody>
                  <a:tcPr/>
                </a:tc>
                <a:tc>
                  <a:txBody>
                    <a:bodyPr/>
                    <a:lstStyle/>
                    <a:p>
                      <a:r>
                        <a:rPr lang="en-US" sz="1400" dirty="0"/>
                        <a:t>0.389</a:t>
                      </a:r>
                    </a:p>
                  </a:txBody>
                  <a:tcPr/>
                </a:tc>
                <a:extLst>
                  <a:ext uri="{0D108BD9-81ED-4DB2-BD59-A6C34878D82A}">
                    <a16:rowId xmlns:a16="http://schemas.microsoft.com/office/drawing/2014/main" val="2752133250"/>
                  </a:ext>
                </a:extLst>
              </a:tr>
              <a:tr h="248731">
                <a:tc>
                  <a:txBody>
                    <a:bodyPr/>
                    <a:lstStyle/>
                    <a:p>
                      <a:r>
                        <a:rPr lang="en-US" sz="1400" dirty="0" err="1"/>
                        <a:t>Salvati</a:t>
                      </a:r>
                      <a:endParaRPr lang="en-US" sz="1400" dirty="0"/>
                    </a:p>
                  </a:txBody>
                  <a:tcPr/>
                </a:tc>
                <a:tc>
                  <a:txBody>
                    <a:bodyPr/>
                    <a:lstStyle/>
                    <a:p>
                      <a:r>
                        <a:rPr lang="en-US" sz="1400" dirty="0"/>
                        <a:t>0.389</a:t>
                      </a:r>
                    </a:p>
                  </a:txBody>
                  <a:tcPr/>
                </a:tc>
                <a:extLst>
                  <a:ext uri="{0D108BD9-81ED-4DB2-BD59-A6C34878D82A}">
                    <a16:rowId xmlns:a16="http://schemas.microsoft.com/office/drawing/2014/main" val="1019667133"/>
                  </a:ext>
                </a:extLst>
              </a:tr>
              <a:tr h="248731">
                <a:tc>
                  <a:txBody>
                    <a:bodyPr/>
                    <a:lstStyle/>
                    <a:p>
                      <a:r>
                        <a:rPr lang="en-US" sz="1400" dirty="0" err="1"/>
                        <a:t>Acciaiouli</a:t>
                      </a:r>
                      <a:endParaRPr lang="en-US" sz="1400" dirty="0"/>
                    </a:p>
                  </a:txBody>
                  <a:tcPr/>
                </a:tc>
                <a:tc>
                  <a:txBody>
                    <a:bodyPr/>
                    <a:lstStyle/>
                    <a:p>
                      <a:r>
                        <a:rPr lang="en-US" sz="1400" dirty="0"/>
                        <a:t>0.368</a:t>
                      </a:r>
                    </a:p>
                  </a:txBody>
                  <a:tcPr/>
                </a:tc>
                <a:extLst>
                  <a:ext uri="{0D108BD9-81ED-4DB2-BD59-A6C34878D82A}">
                    <a16:rowId xmlns:a16="http://schemas.microsoft.com/office/drawing/2014/main" val="2617682922"/>
                  </a:ext>
                </a:extLst>
              </a:tr>
              <a:tr h="248731">
                <a:tc>
                  <a:txBody>
                    <a:bodyPr/>
                    <a:lstStyle/>
                    <a:p>
                      <a:r>
                        <a:rPr lang="en-US" sz="1400" dirty="0"/>
                        <a:t>Peruzzi</a:t>
                      </a:r>
                    </a:p>
                  </a:txBody>
                  <a:tcPr/>
                </a:tc>
                <a:tc>
                  <a:txBody>
                    <a:bodyPr/>
                    <a:lstStyle/>
                    <a:p>
                      <a:r>
                        <a:rPr lang="en-US" sz="1400" dirty="0"/>
                        <a:t>0.368</a:t>
                      </a:r>
                    </a:p>
                  </a:txBody>
                  <a:tcPr/>
                </a:tc>
                <a:extLst>
                  <a:ext uri="{0D108BD9-81ED-4DB2-BD59-A6C34878D82A}">
                    <a16:rowId xmlns:a16="http://schemas.microsoft.com/office/drawing/2014/main" val="2863129873"/>
                  </a:ext>
                </a:extLst>
              </a:tr>
              <a:tr h="248731">
                <a:tc>
                  <a:txBody>
                    <a:bodyPr/>
                    <a:lstStyle/>
                    <a:p>
                      <a:r>
                        <a:rPr lang="en-US" sz="1400" dirty="0" err="1"/>
                        <a:t>Ginori</a:t>
                      </a:r>
                      <a:endParaRPr lang="en-US" sz="1400" dirty="0"/>
                    </a:p>
                  </a:txBody>
                  <a:tcPr/>
                </a:tc>
                <a:tc>
                  <a:txBody>
                    <a:bodyPr/>
                    <a:lstStyle/>
                    <a:p>
                      <a:r>
                        <a:rPr lang="en-US" sz="1400" dirty="0"/>
                        <a:t>0.333</a:t>
                      </a:r>
                    </a:p>
                  </a:txBody>
                  <a:tcPr/>
                </a:tc>
                <a:extLst>
                  <a:ext uri="{0D108BD9-81ED-4DB2-BD59-A6C34878D82A}">
                    <a16:rowId xmlns:a16="http://schemas.microsoft.com/office/drawing/2014/main" val="3790910202"/>
                  </a:ext>
                </a:extLst>
              </a:tr>
              <a:tr h="248731">
                <a:tc>
                  <a:txBody>
                    <a:bodyPr/>
                    <a:lstStyle/>
                    <a:p>
                      <a:r>
                        <a:rPr lang="en-US" sz="1400" dirty="0" err="1"/>
                        <a:t>Lamberteschi</a:t>
                      </a:r>
                      <a:endParaRPr lang="en-US" sz="1400" dirty="0"/>
                    </a:p>
                  </a:txBody>
                  <a:tcPr/>
                </a:tc>
                <a:tc>
                  <a:txBody>
                    <a:bodyPr/>
                    <a:lstStyle/>
                    <a:p>
                      <a:r>
                        <a:rPr lang="en-US" sz="1400" dirty="0"/>
                        <a:t>0.326</a:t>
                      </a:r>
                    </a:p>
                  </a:txBody>
                  <a:tcPr/>
                </a:tc>
                <a:extLst>
                  <a:ext uri="{0D108BD9-81ED-4DB2-BD59-A6C34878D82A}">
                    <a16:rowId xmlns:a16="http://schemas.microsoft.com/office/drawing/2014/main" val="1433536858"/>
                  </a:ext>
                </a:extLst>
              </a:tr>
              <a:tr h="248731">
                <a:tc>
                  <a:txBody>
                    <a:bodyPr/>
                    <a:lstStyle/>
                    <a:p>
                      <a:r>
                        <a:rPr lang="en-US" sz="1400" dirty="0" err="1"/>
                        <a:t>Pazzi</a:t>
                      </a:r>
                      <a:r>
                        <a:rPr lang="en-US" sz="1400" dirty="0"/>
                        <a:t> </a:t>
                      </a:r>
                    </a:p>
                  </a:txBody>
                  <a:tcPr/>
                </a:tc>
                <a:tc>
                  <a:txBody>
                    <a:bodyPr/>
                    <a:lstStyle/>
                    <a:p>
                      <a:r>
                        <a:rPr lang="en-US" sz="1400" dirty="0"/>
                        <a:t>0.286</a:t>
                      </a:r>
                    </a:p>
                  </a:txBody>
                  <a:tcPr/>
                </a:tc>
                <a:extLst>
                  <a:ext uri="{0D108BD9-81ED-4DB2-BD59-A6C34878D82A}">
                    <a16:rowId xmlns:a16="http://schemas.microsoft.com/office/drawing/2014/main" val="3311652102"/>
                  </a:ext>
                </a:extLst>
              </a:tr>
            </a:tbl>
          </a:graphicData>
        </a:graphic>
      </p:graphicFrame>
      <p:sp>
        <p:nvSpPr>
          <p:cNvPr id="9" name="TextBox 8"/>
          <p:cNvSpPr txBox="1"/>
          <p:nvPr/>
        </p:nvSpPr>
        <p:spPr>
          <a:xfrm>
            <a:off x="8062331" y="2660743"/>
            <a:ext cx="3406858" cy="2677656"/>
          </a:xfrm>
          <a:prstGeom prst="rect">
            <a:avLst/>
          </a:prstGeom>
          <a:noFill/>
        </p:spPr>
        <p:txBody>
          <a:bodyPr wrap="square" rtlCol="0">
            <a:spAutoFit/>
          </a:bodyPr>
          <a:lstStyle/>
          <a:p>
            <a:r>
              <a:rPr lang="en-US" sz="2400" dirty="0"/>
              <a:t>The closeness centrality has an issue in typical social networks: its values are </a:t>
            </a:r>
            <a:r>
              <a:rPr lang="en-US" sz="2400" dirty="0">
                <a:solidFill>
                  <a:srgbClr val="FF0000"/>
                </a:solidFill>
              </a:rPr>
              <a:t>very closely spaced</a:t>
            </a:r>
            <a:r>
              <a:rPr lang="en-US" sz="2400" dirty="0"/>
              <a:t>. This is caused by the </a:t>
            </a:r>
            <a:r>
              <a:rPr lang="en-US" sz="2400" dirty="0">
                <a:solidFill>
                  <a:srgbClr val="FF0000"/>
                </a:solidFill>
              </a:rPr>
              <a:t>small-world property </a:t>
            </a:r>
            <a:r>
              <a:rPr lang="en-US" sz="2400" dirty="0"/>
              <a:t>of social networks.</a:t>
            </a:r>
          </a:p>
        </p:txBody>
      </p:sp>
    </p:spTree>
    <p:extLst>
      <p:ext uri="{BB962C8B-B14F-4D97-AF65-F5344CB8AC3E}">
        <p14:creationId xmlns:p14="http://schemas.microsoft.com/office/powerpoint/2010/main" val="918112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 Co-Stardom</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14</a:t>
            </a:fld>
            <a:endParaRPr lang="en-US"/>
          </a:p>
        </p:txBody>
      </p:sp>
      <p:sp>
        <p:nvSpPr>
          <p:cNvPr id="4" name="Content Placeholder 3"/>
          <p:cNvSpPr>
            <a:spLocks noGrp="1"/>
          </p:cNvSpPr>
          <p:nvPr>
            <p:ph sz="quarter" idx="1"/>
          </p:nvPr>
        </p:nvSpPr>
        <p:spPr/>
        <p:txBody>
          <a:bodyPr>
            <a:normAutofit/>
          </a:bodyPr>
          <a:lstStyle/>
          <a:p>
            <a:pPr marL="0" indent="0">
              <a:buNone/>
            </a:pPr>
            <a:r>
              <a:rPr lang="en-US" dirty="0"/>
              <a:t>What is the star with the highest closeness centrality?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1493844" y="2445175"/>
            <a:ext cx="4115880" cy="2436000"/>
          </a:xfrm>
          <a:prstGeom prst="rect">
            <a:avLst/>
          </a:prstGeom>
        </p:spPr>
      </p:pic>
      <p:sp>
        <p:nvSpPr>
          <p:cNvPr id="6" name="TextBox 5"/>
          <p:cNvSpPr txBox="1"/>
          <p:nvPr/>
        </p:nvSpPr>
        <p:spPr>
          <a:xfrm>
            <a:off x="1890252" y="4895153"/>
            <a:ext cx="3323064" cy="830997"/>
          </a:xfrm>
          <a:prstGeom prst="rect">
            <a:avLst/>
          </a:prstGeom>
          <a:noFill/>
        </p:spPr>
        <p:txBody>
          <a:bodyPr wrap="square" rtlCol="0">
            <a:spAutoFit/>
          </a:bodyPr>
          <a:lstStyle/>
          <a:p>
            <a:pPr algn="ctr"/>
            <a:r>
              <a:rPr lang="en-US" sz="2400" dirty="0"/>
              <a:t>Sir Christopher Lee</a:t>
            </a:r>
          </a:p>
          <a:p>
            <a:pPr algn="ctr"/>
            <a:r>
              <a:rPr lang="en-US" sz="2400" dirty="0"/>
              <a:t>1922–2015 </a:t>
            </a:r>
          </a:p>
        </p:txBody>
      </p:sp>
      <p:sp>
        <p:nvSpPr>
          <p:cNvPr id="7" name="TextBox 6"/>
          <p:cNvSpPr txBox="1"/>
          <p:nvPr/>
        </p:nvSpPr>
        <p:spPr>
          <a:xfrm>
            <a:off x="6333894" y="2445175"/>
            <a:ext cx="3657600" cy="3046988"/>
          </a:xfrm>
          <a:prstGeom prst="rect">
            <a:avLst/>
          </a:prstGeom>
          <a:noFill/>
        </p:spPr>
        <p:txBody>
          <a:bodyPr wrap="square" rtlCol="0">
            <a:spAutoFit/>
          </a:bodyPr>
          <a:lstStyle/>
          <a:p>
            <a:r>
              <a:rPr lang="en-US" sz="2400" dirty="0"/>
              <a:t>The closeness centrality of Christopher Lee is 0.413 (calculated using the largest component that includes about 98% of all actors). He had a long career and appeared in more than 200 films. </a:t>
            </a:r>
          </a:p>
        </p:txBody>
      </p:sp>
    </p:spTree>
    <p:extLst>
      <p:ext uri="{BB962C8B-B14F-4D97-AF65-F5344CB8AC3E}">
        <p14:creationId xmlns:p14="http://schemas.microsoft.com/office/powerpoint/2010/main" val="3694715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69C5C4-B586-4FC1-9C80-A0532B774ADD}"/>
              </a:ext>
            </a:extLst>
          </p:cNvPr>
          <p:cNvSpPr>
            <a:spLocks noGrp="1"/>
          </p:cNvSpPr>
          <p:nvPr>
            <p:ph type="sldNum" sz="quarter" idx="12"/>
          </p:nvPr>
        </p:nvSpPr>
        <p:spPr/>
        <p:txBody>
          <a:bodyPr/>
          <a:lstStyle/>
          <a:p>
            <a:fld id="{C42FE918-A725-4A17-832F-F28B624C2EC6}" type="slidenum">
              <a:rPr lang="en-US" smtClean="0"/>
              <a:t>15</a:t>
            </a:fld>
            <a:endParaRPr lang="en-US"/>
          </a:p>
        </p:txBody>
      </p:sp>
      <p:sp>
        <p:nvSpPr>
          <p:cNvPr id="3" name="Title 1">
            <a:extLst>
              <a:ext uri="{FF2B5EF4-FFF2-40B4-BE49-F238E27FC236}">
                <a16:creationId xmlns:a16="http://schemas.microsoft.com/office/drawing/2014/main" id="{8B0745BD-DB80-46E2-AAE4-221A6B06FFE6}"/>
              </a:ext>
            </a:extLst>
          </p:cNvPr>
          <p:cNvSpPr txBox="1">
            <a:spLocks/>
          </p:cNvSpPr>
          <p:nvPr/>
        </p:nvSpPr>
        <p:spPr>
          <a:xfrm>
            <a:off x="1316680" y="282558"/>
            <a:ext cx="9558639" cy="886216"/>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Collaboration Networks: Bacon Number</a:t>
            </a:r>
          </a:p>
        </p:txBody>
      </p:sp>
      <p:sp>
        <p:nvSpPr>
          <p:cNvPr id="6" name="Content Placeholder 3">
            <a:extLst>
              <a:ext uri="{FF2B5EF4-FFF2-40B4-BE49-F238E27FC236}">
                <a16:creationId xmlns:a16="http://schemas.microsoft.com/office/drawing/2014/main" id="{FDDB02DB-515B-4CC7-9A47-EDAC6789BDEE}"/>
              </a:ext>
            </a:extLst>
          </p:cNvPr>
          <p:cNvSpPr txBox="1">
            <a:spLocks/>
          </p:cNvSpPr>
          <p:nvPr/>
        </p:nvSpPr>
        <p:spPr>
          <a:xfrm>
            <a:off x="5892800" y="1344413"/>
            <a:ext cx="5248062" cy="3975584"/>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2400" b="1" dirty="0">
                <a:solidFill>
                  <a:srgbClr val="0070C0"/>
                </a:solidFill>
              </a:rPr>
              <a:t>Co-stardom network</a:t>
            </a:r>
          </a:p>
          <a:p>
            <a:pPr marL="0" indent="0">
              <a:buNone/>
            </a:pPr>
            <a:r>
              <a:rPr lang="en-US" sz="2400" dirty="0"/>
              <a:t>Nodes are movie stars; two nodes are connected by an edge if they co-starred (performed) in the same movie. </a:t>
            </a:r>
          </a:p>
          <a:p>
            <a:pPr marL="0" indent="0">
              <a:buNone/>
            </a:pPr>
            <a:r>
              <a:rPr lang="en-US" sz="2400" b="1" dirty="0">
                <a:solidFill>
                  <a:srgbClr val="0070C0"/>
                </a:solidFill>
              </a:rPr>
              <a:t>Data collection</a:t>
            </a:r>
          </a:p>
          <a:p>
            <a:pPr marL="0" indent="0">
              <a:buNone/>
            </a:pPr>
            <a:r>
              <a:rPr lang="en-US" sz="2400" dirty="0"/>
              <a:t>IMDB, Wikipedia.</a:t>
            </a:r>
          </a:p>
          <a:p>
            <a:pPr marL="0" indent="0">
              <a:buNone/>
            </a:pPr>
            <a:r>
              <a:rPr lang="en-US" sz="2400" b="1" dirty="0">
                <a:solidFill>
                  <a:srgbClr val="0070C0"/>
                </a:solidFill>
              </a:rPr>
              <a:t>Bacon number</a:t>
            </a:r>
          </a:p>
          <a:p>
            <a:pPr marL="0" indent="0">
              <a:buNone/>
            </a:pPr>
            <a:r>
              <a:rPr lang="en-US" sz="2400" dirty="0"/>
              <a:t>The Bacon number of a node is its collaboration distance from Kevin Bacon.</a:t>
            </a:r>
          </a:p>
        </p:txBody>
      </p:sp>
      <p:sp>
        <p:nvSpPr>
          <p:cNvPr id="24" name="TextBox 23">
            <a:extLst>
              <a:ext uri="{FF2B5EF4-FFF2-40B4-BE49-F238E27FC236}">
                <a16:creationId xmlns:a16="http://schemas.microsoft.com/office/drawing/2014/main" id="{87E99C01-1CD5-4399-AA6C-6B3B9BF01742}"/>
              </a:ext>
            </a:extLst>
          </p:cNvPr>
          <p:cNvSpPr txBox="1"/>
          <p:nvPr/>
        </p:nvSpPr>
        <p:spPr>
          <a:xfrm>
            <a:off x="2170715" y="5513587"/>
            <a:ext cx="8704603" cy="461665"/>
          </a:xfrm>
          <a:prstGeom prst="rect">
            <a:avLst/>
          </a:prstGeom>
          <a:noFill/>
        </p:spPr>
        <p:txBody>
          <a:bodyPr wrap="square" rtlCol="0">
            <a:spAutoFit/>
          </a:bodyPr>
          <a:lstStyle/>
          <a:p>
            <a:pPr lvl="0">
              <a:defRPr/>
            </a:pPr>
            <a:r>
              <a:rPr lang="en-US" sz="2400" b="1" dirty="0">
                <a:solidFill>
                  <a:srgbClr val="0070C0"/>
                </a:solidFill>
                <a:latin typeface="Tw Cen MT"/>
              </a:rPr>
              <a:t>Bacon number online calculator</a:t>
            </a:r>
            <a:r>
              <a:rPr lang="en-US" sz="2400" b="1" dirty="0">
                <a:solidFill>
                  <a:srgbClr val="0070C0"/>
                </a:solidFill>
              </a:rPr>
              <a:t>: </a:t>
            </a:r>
            <a:r>
              <a:rPr lang="en-US" sz="2400" dirty="0">
                <a:hlinkClick r:id="rId2"/>
              </a:rPr>
              <a:t>https://oracleofbacon.org/ </a:t>
            </a:r>
            <a:endParaRPr kumimoji="0" lang="en-US" sz="2400" b="1" i="0" u="none" strike="noStrike" kern="1200" cap="none" spc="0" normalizeH="0" baseline="0" noProof="0" dirty="0">
              <a:ln>
                <a:noFill/>
              </a:ln>
              <a:solidFill>
                <a:srgbClr val="0070C0"/>
              </a:solidFill>
              <a:effectLst/>
              <a:uLnTx/>
              <a:uFillTx/>
              <a:latin typeface="Tw Cen MT"/>
            </a:endParaRPr>
          </a:p>
        </p:txBody>
      </p:sp>
      <p:pic>
        <p:nvPicPr>
          <p:cNvPr id="7" name="Picture 6">
            <a:extLst>
              <a:ext uri="{FF2B5EF4-FFF2-40B4-BE49-F238E27FC236}">
                <a16:creationId xmlns:a16="http://schemas.microsoft.com/office/drawing/2014/main" id="{47E262A3-99F8-4C28-94DC-BF7A4C92E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344413"/>
            <a:ext cx="5032371" cy="3657600"/>
          </a:xfrm>
          <a:prstGeom prst="rect">
            <a:avLst/>
          </a:prstGeom>
        </p:spPr>
      </p:pic>
    </p:spTree>
    <p:extLst>
      <p:ext uri="{BB962C8B-B14F-4D97-AF65-F5344CB8AC3E}">
        <p14:creationId xmlns:p14="http://schemas.microsoft.com/office/powerpoint/2010/main" val="1417293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a:t>Betweenness Centrality</a:t>
            </a:r>
          </a:p>
        </p:txBody>
      </p:sp>
      <p:sp>
        <p:nvSpPr>
          <p:cNvPr id="4" name="Slide Number Placeholder 3"/>
          <p:cNvSpPr>
            <a:spLocks noGrp="1"/>
          </p:cNvSpPr>
          <p:nvPr>
            <p:ph type="sldNum" sz="quarter" idx="11"/>
          </p:nvPr>
        </p:nvSpPr>
        <p:spPr/>
        <p:txBody>
          <a:bodyPr/>
          <a:lstStyle/>
          <a:p>
            <a:fld id="{69974E82-3C2C-4ABB-838F-79BD9B35B7DF}" type="slidenum">
              <a:rPr lang="en-US" smtClean="0"/>
              <a:t>16</a:t>
            </a:fld>
            <a:endParaRPr lang="en-US"/>
          </a:p>
        </p:txBody>
      </p:sp>
    </p:spTree>
    <p:extLst>
      <p:ext uri="{BB962C8B-B14F-4D97-AF65-F5344CB8AC3E}">
        <p14:creationId xmlns:p14="http://schemas.microsoft.com/office/powerpoint/2010/main" val="3222853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of Betweenness Centrality</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17</a:t>
            </a:fld>
            <a:endParaRPr lang="en-US"/>
          </a:p>
        </p:txBody>
      </p:sp>
      <p:sp>
        <p:nvSpPr>
          <p:cNvPr id="4" name="Content Placeholder 3"/>
          <p:cNvSpPr>
            <a:spLocks noGrp="1"/>
          </p:cNvSpPr>
          <p:nvPr>
            <p:ph sz="quarter" idx="1"/>
          </p:nvPr>
        </p:nvSpPr>
        <p:spPr/>
        <p:txBody>
          <a:bodyPr>
            <a:normAutofit lnSpcReduction="10000"/>
          </a:bodyPr>
          <a:lstStyle/>
          <a:p>
            <a:r>
              <a:rPr lang="en-US" b="1" dirty="0">
                <a:solidFill>
                  <a:srgbClr val="0070C0"/>
                </a:solidFill>
              </a:rPr>
              <a:t>Flows.</a:t>
            </a:r>
            <a:r>
              <a:rPr lang="en-US" dirty="0"/>
              <a:t> In the definition of betweenness centrality, a network is viewed as a </a:t>
            </a:r>
            <a:r>
              <a:rPr lang="en-US" dirty="0">
                <a:solidFill>
                  <a:srgbClr val="FF0000"/>
                </a:solidFill>
              </a:rPr>
              <a:t>graph of flows</a:t>
            </a:r>
            <a:r>
              <a:rPr lang="en-US" dirty="0"/>
              <a:t>: vertices are connected by paths along which something flows. A typical example of flow in a social network is information (messages, news, rumors, etc.) passed from one person to another.</a:t>
            </a:r>
          </a:p>
          <a:p>
            <a:r>
              <a:rPr lang="en-US" b="1" dirty="0">
                <a:solidFill>
                  <a:srgbClr val="0070C0"/>
                </a:solidFill>
              </a:rPr>
              <a:t>Shortest paths. </a:t>
            </a:r>
            <a:r>
              <a:rPr lang="en-US" dirty="0"/>
              <a:t>The standard assumption is that a flow between two vertices always takes </a:t>
            </a:r>
            <a:r>
              <a:rPr lang="en-US" dirty="0">
                <a:solidFill>
                  <a:srgbClr val="FF0000"/>
                </a:solidFill>
              </a:rPr>
              <a:t>shortest paths </a:t>
            </a:r>
            <a:r>
              <a:rPr lang="en-US" dirty="0"/>
              <a:t>between them. Thus, vertices that lie on shortest paths can control flow passing.</a:t>
            </a:r>
          </a:p>
          <a:p>
            <a:r>
              <a:rPr lang="en-US" b="1" dirty="0">
                <a:solidFill>
                  <a:srgbClr val="0070C0"/>
                </a:solidFill>
              </a:rPr>
              <a:t>Control over shortest paths. </a:t>
            </a:r>
            <a:r>
              <a:rPr lang="en-US" dirty="0"/>
              <a:t>Betweenness centrality measures the extent to which a vertex lies on shortest paths between other vertices.</a:t>
            </a:r>
          </a:p>
        </p:txBody>
      </p:sp>
    </p:spTree>
    <p:extLst>
      <p:ext uri="{BB962C8B-B14F-4D97-AF65-F5344CB8AC3E}">
        <p14:creationId xmlns:p14="http://schemas.microsoft.com/office/powerpoint/2010/main" val="4100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18</a:t>
            </a:fld>
            <a:endParaRPr lang="en-US"/>
          </a:p>
        </p:txBody>
      </p:sp>
      <p:pic>
        <p:nvPicPr>
          <p:cNvPr id="5" name="Content Placeholder 4"/>
          <p:cNvPicPr>
            <a:picLocks noGrp="1" noChangeAspect="1"/>
          </p:cNvPicPr>
          <p:nvPr>
            <p:ph sz="quarter" idx="1"/>
          </p:nvPr>
        </p:nvPicPr>
        <p:blipFill>
          <a:blip r:embed="rId2"/>
          <a:stretch>
            <a:fillRect/>
          </a:stretch>
        </p:blipFill>
        <p:spPr>
          <a:xfrm>
            <a:off x="6862823" y="1726801"/>
            <a:ext cx="3816427" cy="207891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16864" y="1726801"/>
                <a:ext cx="5158854" cy="2323713"/>
              </a:xfrm>
              <a:prstGeom prst="rect">
                <a:avLst/>
              </a:prstGeom>
              <a:noFill/>
            </p:spPr>
            <p:txBody>
              <a:bodyPr wrap="square" rtlCol="0">
                <a:spAutoFit/>
              </a:bodyPr>
              <a:lstStyle/>
              <a:p>
                <a:r>
                  <a:rPr lang="en-US" sz="2900" dirty="0"/>
                  <a:t>How can we measure the extent</a:t>
                </a:r>
              </a:p>
              <a:p>
                <a:r>
                  <a:rPr lang="en-US" sz="2900" dirty="0"/>
                  <a:t>to which vertex </a:t>
                </a:r>
                <a14:m>
                  <m:oMath xmlns:m="http://schemas.openxmlformats.org/officeDocument/2006/math">
                    <m:r>
                      <a:rPr lang="en-US" sz="2900" i="1" dirty="0" smtClean="0">
                        <a:latin typeface="Cambria Math" panose="02040503050406030204" pitchFamily="18" charset="0"/>
                      </a:rPr>
                      <m:t>2</m:t>
                    </m:r>
                  </m:oMath>
                </a14:m>
                <a:r>
                  <a:rPr lang="en-US" sz="2900" dirty="0"/>
                  <a:t> lies on shortest paths between other vertices? For any two other vertices </a:t>
                </a:r>
                <a14:m>
                  <m:oMath xmlns:m="http://schemas.openxmlformats.org/officeDocument/2006/math">
                    <m:r>
                      <a:rPr lang="en-US" sz="2900" i="1" dirty="0" smtClean="0">
                        <a:latin typeface="Cambria Math" panose="02040503050406030204" pitchFamily="18" charset="0"/>
                      </a:rPr>
                      <m:t>𝑠</m:t>
                    </m:r>
                  </m:oMath>
                </a14:m>
                <a:r>
                  <a:rPr lang="en-US" sz="2900" dirty="0"/>
                  <a:t> and </a:t>
                </a:r>
                <a14:m>
                  <m:oMath xmlns:m="http://schemas.openxmlformats.org/officeDocument/2006/math">
                    <m:r>
                      <a:rPr lang="en-US" sz="2900" i="1" dirty="0" smtClean="0">
                        <a:latin typeface="Cambria Math" panose="02040503050406030204" pitchFamily="18" charset="0"/>
                      </a:rPr>
                      <m:t>𝑡</m:t>
                    </m:r>
                  </m:oMath>
                </a14:m>
                <a:r>
                  <a:rPr lang="en-US" sz="2900" dirty="0"/>
                  <a:t>, we consider the ratio </a:t>
                </a:r>
              </a:p>
            </p:txBody>
          </p:sp>
        </mc:Choice>
        <mc:Fallback xmlns="">
          <p:sp>
            <p:nvSpPr>
              <p:cNvPr id="6" name="TextBox 5"/>
              <p:cNvSpPr txBox="1">
                <a:spLocks noRot="1" noChangeAspect="1" noMove="1" noResize="1" noEditPoints="1" noAdjustHandles="1" noChangeArrowheads="1" noChangeShapeType="1" noTextEdit="1"/>
              </p:cNvSpPr>
              <p:nvPr/>
            </p:nvSpPr>
            <p:spPr>
              <a:xfrm>
                <a:off x="816864" y="1726801"/>
                <a:ext cx="5158854" cy="2323713"/>
              </a:xfrm>
              <a:prstGeom prst="rect">
                <a:avLst/>
              </a:prstGeom>
              <a:blipFill>
                <a:blip r:embed="rId3"/>
                <a:stretch>
                  <a:fillRect l="-2482" t="-2625" r="-3191" b="-6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65027" y="4313318"/>
                <a:ext cx="8338782" cy="729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m:rPr>
                              <m:nor/>
                            </m:rPr>
                            <a:rPr lang="en-US" sz="2000" i="0">
                              <a:latin typeface="Cambria Math" panose="02040503050406030204" pitchFamily="18" charset="0"/>
                            </a:rPr>
                            <m:t>number</m:t>
                          </m:r>
                          <m:r>
                            <m:rPr>
                              <m:nor/>
                            </m:rPr>
                            <a:rPr lang="en-US" sz="2000" i="0">
                              <a:latin typeface="Cambria Math" panose="02040503050406030204" pitchFamily="18" charset="0"/>
                            </a:rPr>
                            <m:t> </m:t>
                          </m:r>
                          <m:r>
                            <m:rPr>
                              <m:nor/>
                            </m:rPr>
                            <a:rPr lang="en-US" sz="2000" i="0">
                              <a:latin typeface="Cambria Math" panose="02040503050406030204" pitchFamily="18" charset="0"/>
                            </a:rPr>
                            <m:t>of</m:t>
                          </m:r>
                          <m:r>
                            <m:rPr>
                              <m:nor/>
                            </m:rPr>
                            <a:rPr lang="en-US" sz="2000" i="0">
                              <a:latin typeface="Cambria Math" panose="02040503050406030204" pitchFamily="18" charset="0"/>
                            </a:rPr>
                            <m:t> </m:t>
                          </m:r>
                          <m:r>
                            <m:rPr>
                              <m:nor/>
                            </m:rPr>
                            <a:rPr lang="en-US" sz="2000" i="0">
                              <a:latin typeface="Cambria Math" panose="02040503050406030204" pitchFamily="18" charset="0"/>
                            </a:rPr>
                            <m:t>shortest</m:t>
                          </m:r>
                          <m:r>
                            <m:rPr>
                              <m:nor/>
                            </m:rPr>
                            <a:rPr lang="en-US" sz="2000" i="0">
                              <a:latin typeface="Cambria Math" panose="02040503050406030204" pitchFamily="18" charset="0"/>
                            </a:rPr>
                            <m:t> </m:t>
                          </m:r>
                          <m:r>
                            <m:rPr>
                              <m:nor/>
                            </m:rPr>
                            <a:rPr lang="en-US" sz="2000" i="0">
                              <a:latin typeface="Cambria Math" panose="02040503050406030204" pitchFamily="18" charset="0"/>
                            </a:rPr>
                            <m:t>paths</m:t>
                          </m:r>
                          <m:r>
                            <m:rPr>
                              <m:nor/>
                            </m:rPr>
                            <a:rPr lang="en-US" sz="2000" i="0">
                              <a:latin typeface="Cambria Math" panose="02040503050406030204" pitchFamily="18" charset="0"/>
                            </a:rPr>
                            <m:t> </m:t>
                          </m:r>
                          <m:r>
                            <m:rPr>
                              <m:nor/>
                            </m:rPr>
                            <a:rPr lang="en-US" sz="2000" i="0">
                              <a:latin typeface="Cambria Math" panose="02040503050406030204" pitchFamily="18" charset="0"/>
                            </a:rPr>
                            <m:t>between</m:t>
                          </m:r>
                          <m:r>
                            <m:rPr>
                              <m:nor/>
                            </m:rPr>
                            <a:rPr lang="en-US" sz="2000" i="0">
                              <a:latin typeface="Cambria Math" panose="02040503050406030204" pitchFamily="18" charset="0"/>
                            </a:rPr>
                            <m:t> </m:t>
                          </m:r>
                          <m:r>
                            <a:rPr lang="en-US" sz="2000" i="1">
                              <a:latin typeface="Cambria Math" panose="02040503050406030204" pitchFamily="18" charset="0"/>
                            </a:rPr>
                            <m:t>𝑠</m:t>
                          </m:r>
                          <m:r>
                            <a:rPr lang="en-US" sz="2000" i="1">
                              <a:latin typeface="Cambria Math" panose="02040503050406030204" pitchFamily="18" charset="0"/>
                            </a:rPr>
                            <m:t> </m:t>
                          </m:r>
                          <m:r>
                            <m:rPr>
                              <m:nor/>
                            </m:rPr>
                            <a:rPr lang="en-US" sz="2000" i="0">
                              <a:latin typeface="Cambria Math" panose="02040503050406030204" pitchFamily="18" charset="0"/>
                            </a:rPr>
                            <m:t>and</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 </m:t>
                          </m:r>
                          <m:r>
                            <m:rPr>
                              <m:nor/>
                            </m:rPr>
                            <a:rPr lang="en-US" sz="2000" i="0">
                              <a:latin typeface="Cambria Math" panose="02040503050406030204" pitchFamily="18" charset="0"/>
                            </a:rPr>
                            <m:t>that</m:t>
                          </m:r>
                          <m:r>
                            <m:rPr>
                              <m:nor/>
                            </m:rPr>
                            <a:rPr lang="en-US" sz="2000" i="0">
                              <a:latin typeface="Cambria Math" panose="02040503050406030204" pitchFamily="18" charset="0"/>
                            </a:rPr>
                            <m:t> </m:t>
                          </m:r>
                          <m:r>
                            <m:rPr>
                              <m:nor/>
                            </m:rPr>
                            <a:rPr lang="en-US" sz="2000" i="0">
                              <a:latin typeface="Cambria Math" panose="02040503050406030204" pitchFamily="18" charset="0"/>
                            </a:rPr>
                            <m:t>pass</m:t>
                          </m:r>
                          <m:r>
                            <m:rPr>
                              <m:nor/>
                            </m:rPr>
                            <a:rPr lang="en-US" sz="2000" i="0">
                              <a:latin typeface="Cambria Math" panose="02040503050406030204" pitchFamily="18" charset="0"/>
                            </a:rPr>
                            <m:t> </m:t>
                          </m:r>
                          <m:r>
                            <m:rPr>
                              <m:nor/>
                            </m:rPr>
                            <a:rPr lang="en-US" sz="2000" i="0">
                              <a:latin typeface="Cambria Math" panose="02040503050406030204" pitchFamily="18" charset="0"/>
                            </a:rPr>
                            <m:t>through</m:t>
                          </m:r>
                          <m:r>
                            <m:rPr>
                              <m:nor/>
                            </m:rPr>
                            <a:rPr lang="en-US" sz="2000" b="0" i="0" smtClean="0">
                              <a:latin typeface="Cambria Math" panose="02040503050406030204" pitchFamily="18" charset="0"/>
                            </a:rPr>
                            <m:t> </m:t>
                          </m:r>
                          <m:r>
                            <m:rPr>
                              <m:nor/>
                            </m:rPr>
                            <a:rPr lang="en-US" sz="2000" b="0" i="0" smtClean="0">
                              <a:latin typeface="Cambria Math" panose="02040503050406030204" pitchFamily="18" charset="0"/>
                            </a:rPr>
                            <m:t>vertex</m:t>
                          </m:r>
                          <m:r>
                            <m:rPr>
                              <m:nor/>
                            </m:rPr>
                            <a:rPr lang="en-US" sz="2000" i="0">
                              <a:latin typeface="Cambria Math" panose="02040503050406030204" pitchFamily="18" charset="0"/>
                            </a:rPr>
                            <m:t> </m:t>
                          </m:r>
                          <m:r>
                            <a:rPr lang="en-US" sz="2000" i="1">
                              <a:latin typeface="Cambria Math" panose="02040503050406030204" pitchFamily="18" charset="0"/>
                            </a:rPr>
                            <m:t>2</m:t>
                          </m:r>
                        </m:num>
                        <m:den>
                          <m:r>
                            <m:rPr>
                              <m:nor/>
                            </m:rPr>
                            <a:rPr lang="en-US" sz="2000" i="0">
                              <a:latin typeface="Cambria Math" panose="02040503050406030204" pitchFamily="18" charset="0"/>
                            </a:rPr>
                            <m:t>total</m:t>
                          </m:r>
                          <m:r>
                            <m:rPr>
                              <m:nor/>
                            </m:rPr>
                            <a:rPr lang="en-US" sz="2000" i="0">
                              <a:latin typeface="Cambria Math" panose="02040503050406030204" pitchFamily="18" charset="0"/>
                            </a:rPr>
                            <m:t> </m:t>
                          </m:r>
                          <m:r>
                            <m:rPr>
                              <m:nor/>
                            </m:rPr>
                            <a:rPr lang="en-US" sz="2000" i="0">
                              <a:latin typeface="Cambria Math" panose="02040503050406030204" pitchFamily="18" charset="0"/>
                            </a:rPr>
                            <m:t>number</m:t>
                          </m:r>
                          <m:r>
                            <m:rPr>
                              <m:nor/>
                            </m:rPr>
                            <a:rPr lang="en-US" sz="2000" i="0">
                              <a:latin typeface="Cambria Math" panose="02040503050406030204" pitchFamily="18" charset="0"/>
                            </a:rPr>
                            <m:t> </m:t>
                          </m:r>
                          <m:r>
                            <m:rPr>
                              <m:nor/>
                            </m:rPr>
                            <a:rPr lang="en-US" sz="2000" i="0">
                              <a:latin typeface="Cambria Math" panose="02040503050406030204" pitchFamily="18" charset="0"/>
                            </a:rPr>
                            <m:t>of</m:t>
                          </m:r>
                          <m:r>
                            <m:rPr>
                              <m:nor/>
                            </m:rPr>
                            <a:rPr lang="en-US" sz="2000" i="0">
                              <a:latin typeface="Cambria Math" panose="02040503050406030204" pitchFamily="18" charset="0"/>
                            </a:rPr>
                            <m:t> </m:t>
                          </m:r>
                          <m:r>
                            <m:rPr>
                              <m:nor/>
                            </m:rPr>
                            <a:rPr lang="en-US" sz="2000" i="0">
                              <a:latin typeface="Cambria Math" panose="02040503050406030204" pitchFamily="18" charset="0"/>
                            </a:rPr>
                            <m:t>shortest</m:t>
                          </m:r>
                          <m:r>
                            <m:rPr>
                              <m:nor/>
                            </m:rPr>
                            <a:rPr lang="en-US" sz="2000" i="0">
                              <a:latin typeface="Cambria Math" panose="02040503050406030204" pitchFamily="18" charset="0"/>
                            </a:rPr>
                            <m:t> </m:t>
                          </m:r>
                          <m:r>
                            <m:rPr>
                              <m:nor/>
                            </m:rPr>
                            <a:rPr lang="en-US" sz="2000" i="0">
                              <a:latin typeface="Cambria Math" panose="02040503050406030204" pitchFamily="18" charset="0"/>
                            </a:rPr>
                            <m:t>paths</m:t>
                          </m:r>
                          <m:r>
                            <m:rPr>
                              <m:nor/>
                            </m:rPr>
                            <a:rPr lang="en-US" sz="2000" i="0">
                              <a:latin typeface="Cambria Math" panose="02040503050406030204" pitchFamily="18" charset="0"/>
                            </a:rPr>
                            <m:t> </m:t>
                          </m:r>
                          <m:r>
                            <m:rPr>
                              <m:nor/>
                            </m:rPr>
                            <a:rPr lang="en-US" sz="2000" i="0">
                              <a:latin typeface="Cambria Math" panose="02040503050406030204" pitchFamily="18" charset="0"/>
                            </a:rPr>
                            <m:t>between</m:t>
                          </m:r>
                          <m:r>
                            <m:rPr>
                              <m:nor/>
                            </m:rPr>
                            <a:rPr lang="en-US" sz="2000" i="0">
                              <a:latin typeface="Cambria Math" panose="02040503050406030204" pitchFamily="18" charset="0"/>
                            </a:rPr>
                            <m:t> </m:t>
                          </m:r>
                          <m:r>
                            <a:rPr lang="en-US" sz="2000" i="1">
                              <a:latin typeface="Cambria Math" panose="02040503050406030204" pitchFamily="18" charset="0"/>
                            </a:rPr>
                            <m:t>𝑠</m:t>
                          </m:r>
                          <m:r>
                            <a:rPr lang="en-US" sz="2000" i="1">
                              <a:latin typeface="Cambria Math" panose="02040503050406030204" pitchFamily="18" charset="0"/>
                            </a:rPr>
                            <m:t> </m:t>
                          </m:r>
                          <m:r>
                            <m:rPr>
                              <m:nor/>
                            </m:rPr>
                            <a:rPr lang="en-US" sz="2000" i="0">
                              <a:latin typeface="Cambria Math" panose="02040503050406030204" pitchFamily="18" charset="0"/>
                            </a:rPr>
                            <m:t>and</m:t>
                          </m:r>
                          <m:r>
                            <a:rPr lang="en-US" sz="2000" i="1">
                              <a:latin typeface="Cambria Math" panose="02040503050406030204" pitchFamily="18" charset="0"/>
                            </a:rPr>
                            <m:t> </m:t>
                          </m:r>
                          <m:r>
                            <a:rPr lang="en-US" sz="2000" i="1">
                              <a:latin typeface="Cambria Math" panose="02040503050406030204" pitchFamily="18" charset="0"/>
                            </a:rPr>
                            <m:t>𝑡</m:t>
                          </m:r>
                        </m:den>
                      </m:f>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1665027" y="4313318"/>
                <a:ext cx="8338782" cy="7293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16864" y="5247278"/>
                <a:ext cx="9628375" cy="984885"/>
              </a:xfrm>
              <a:prstGeom prst="rect">
                <a:avLst/>
              </a:prstGeom>
              <a:noFill/>
            </p:spPr>
            <p:txBody>
              <a:bodyPr wrap="square" rtlCol="0">
                <a:spAutoFit/>
              </a:bodyPr>
              <a:lstStyle/>
              <a:p>
                <a:r>
                  <a:rPr lang="en-US" sz="2900" dirty="0"/>
                  <a:t>which characterizes the role of vertex </a:t>
                </a:r>
                <a14:m>
                  <m:oMath xmlns:m="http://schemas.openxmlformats.org/officeDocument/2006/math">
                    <m:r>
                      <a:rPr lang="en-US" sz="2900" i="1" dirty="0" smtClean="0">
                        <a:latin typeface="Cambria Math" panose="02040503050406030204" pitchFamily="18" charset="0"/>
                      </a:rPr>
                      <m:t>2</m:t>
                    </m:r>
                  </m:oMath>
                </a14:m>
                <a:r>
                  <a:rPr lang="en-US" sz="2900" dirty="0"/>
                  <a:t> in the control over a flow between vertices </a:t>
                </a:r>
                <a14:m>
                  <m:oMath xmlns:m="http://schemas.openxmlformats.org/officeDocument/2006/math">
                    <m:r>
                      <a:rPr lang="en-US" sz="2900" i="1" dirty="0" smtClean="0">
                        <a:latin typeface="Cambria Math" panose="02040503050406030204" pitchFamily="18" charset="0"/>
                      </a:rPr>
                      <m:t>𝑠</m:t>
                    </m:r>
                    <m:r>
                      <a:rPr lang="en-US" sz="2900" i="1" dirty="0" smtClean="0">
                        <a:latin typeface="Cambria Math" panose="02040503050406030204" pitchFamily="18" charset="0"/>
                      </a:rPr>
                      <m:t> </m:t>
                    </m:r>
                  </m:oMath>
                </a14:m>
                <a:r>
                  <a:rPr lang="en-US" sz="2900" dirty="0"/>
                  <a:t>and </a:t>
                </a:r>
                <a14:m>
                  <m:oMath xmlns:m="http://schemas.openxmlformats.org/officeDocument/2006/math">
                    <m:r>
                      <a:rPr lang="en-US" sz="2900" i="1" dirty="0" smtClean="0">
                        <a:latin typeface="Cambria Math" panose="02040503050406030204" pitchFamily="18" charset="0"/>
                      </a:rPr>
                      <m:t>𝑡</m:t>
                    </m:r>
                  </m:oMath>
                </a14:m>
                <a:r>
                  <a:rPr lang="en-US" sz="2900"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816864" y="5247278"/>
                <a:ext cx="9628375" cy="984885"/>
              </a:xfrm>
              <a:prstGeom prst="rect">
                <a:avLst/>
              </a:prstGeom>
              <a:blipFill>
                <a:blip r:embed="rId5"/>
                <a:stretch>
                  <a:fillRect l="-1330" t="-6211" b="-18012"/>
                </a:stretch>
              </a:blipFill>
            </p:spPr>
            <p:txBody>
              <a:bodyPr/>
              <a:lstStyle/>
              <a:p>
                <a:r>
                  <a:rPr lang="en-US">
                    <a:noFill/>
                  </a:rPr>
                  <a:t> </a:t>
                </a:r>
              </a:p>
            </p:txBody>
          </p:sp>
        </mc:Fallback>
      </mc:AlternateContent>
    </p:spTree>
    <p:extLst>
      <p:ext uri="{BB962C8B-B14F-4D97-AF65-F5344CB8AC3E}">
        <p14:creationId xmlns:p14="http://schemas.microsoft.com/office/powerpoint/2010/main" val="200839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19</a:t>
            </a:fld>
            <a:endParaRPr lang="en-US"/>
          </a:p>
        </p:txBody>
      </p:sp>
      <p:pic>
        <p:nvPicPr>
          <p:cNvPr id="5" name="Content Placeholder 4"/>
          <p:cNvPicPr>
            <a:picLocks noGrp="1" noChangeAspect="1"/>
          </p:cNvPicPr>
          <p:nvPr>
            <p:ph sz="quarter" idx="1"/>
          </p:nvPr>
        </p:nvPicPr>
        <p:blipFill>
          <a:blip r:embed="rId2"/>
          <a:stretch>
            <a:fillRect/>
          </a:stretch>
        </p:blipFill>
        <p:spPr>
          <a:xfrm>
            <a:off x="7210979" y="1880594"/>
            <a:ext cx="3816427" cy="207891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16864" y="1719618"/>
                <a:ext cx="6279972" cy="2185214"/>
              </a:xfrm>
              <a:prstGeom prst="rect">
                <a:avLst/>
              </a:prstGeom>
              <a:noFill/>
            </p:spPr>
            <p:txBody>
              <a:bodyPr wrap="square" rtlCol="0">
                <a:spAutoFit/>
              </a:bodyPr>
              <a:lstStyle/>
              <a:p>
                <a:r>
                  <a:rPr lang="en-US" sz="2400" b="1" dirty="0">
                    <a:solidFill>
                      <a:srgbClr val="0070C0"/>
                    </a:solidFill>
                  </a:rPr>
                  <a:t>Notation</a:t>
                </a:r>
              </a:p>
              <a:p>
                <a:endParaRPr lang="en-US" sz="800" dirty="0"/>
              </a:p>
              <a:p>
                <a14:m>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𝑃</m:t>
                        </m:r>
                      </m:e>
                      <m:sub>
                        <m:r>
                          <a:rPr lang="en-US" sz="2400" b="0" i="1" smtClean="0">
                            <a:solidFill>
                              <a:srgbClr val="FF0000"/>
                            </a:solidFill>
                            <a:latin typeface="Cambria Math" panose="02040503050406030204" pitchFamily="18" charset="0"/>
                          </a:rPr>
                          <m:t>𝑖</m:t>
                        </m:r>
                      </m:sub>
                    </m:sSub>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𝑠</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𝑡</m:t>
                    </m:r>
                    <m:r>
                      <a:rPr lang="en-US" sz="2400" b="0" i="1" smtClean="0">
                        <a:solidFill>
                          <a:srgbClr val="FF0000"/>
                        </a:solidFill>
                        <a:latin typeface="Cambria Math" panose="02040503050406030204" pitchFamily="18" charset="0"/>
                      </a:rPr>
                      <m:t>)</m:t>
                    </m:r>
                  </m:oMath>
                </a14:m>
                <a:r>
                  <a:rPr lang="en-US" sz="2400" dirty="0">
                    <a:solidFill>
                      <a:srgbClr val="FF0000"/>
                    </a:solidFill>
                  </a:rPr>
                  <a:t> </a:t>
                </a:r>
                <a:r>
                  <a:rPr lang="en-US" sz="2400" dirty="0"/>
                  <a:t>is the number of shortest paths between vertices </a:t>
                </a:r>
                <a14:m>
                  <m:oMath xmlns:m="http://schemas.openxmlformats.org/officeDocument/2006/math">
                    <m:r>
                      <a:rPr lang="en-US" sz="2400" i="1" dirty="0">
                        <a:latin typeface="Cambria Math" panose="02040503050406030204" pitchFamily="18" charset="0"/>
                      </a:rPr>
                      <m:t>𝑠</m:t>
                    </m:r>
                  </m:oMath>
                </a14:m>
                <a:r>
                  <a:rPr lang="en-US" sz="2400" dirty="0"/>
                  <a:t> and </a:t>
                </a:r>
                <a14:m>
                  <m:oMath xmlns:m="http://schemas.openxmlformats.org/officeDocument/2006/math">
                    <m:r>
                      <a:rPr lang="en-US" sz="2400" i="1" dirty="0">
                        <a:latin typeface="Cambria Math" panose="02040503050406030204" pitchFamily="18" charset="0"/>
                      </a:rPr>
                      <m:t>𝑡</m:t>
                    </m:r>
                  </m:oMath>
                </a14:m>
                <a:r>
                  <a:rPr lang="en-US" sz="2400" dirty="0"/>
                  <a:t> that pass through vertex </a:t>
                </a:r>
                <a14:m>
                  <m:oMath xmlns:m="http://schemas.openxmlformats.org/officeDocument/2006/math">
                    <m:r>
                      <a:rPr lang="en-US" sz="2400" i="1" dirty="0">
                        <a:latin typeface="Cambria Math" panose="02040503050406030204" pitchFamily="18" charset="0"/>
                      </a:rPr>
                      <m:t>𝑖</m:t>
                    </m:r>
                  </m:oMath>
                </a14:m>
                <a:r>
                  <a:rPr lang="en-US" sz="2400" dirty="0"/>
                  <a:t>;</a:t>
                </a:r>
              </a:p>
              <a:p>
                <a:endParaRPr lang="en-US" sz="800" dirty="0"/>
              </a:p>
              <a:p>
                <a14:m>
                  <m:oMath xmlns:m="http://schemas.openxmlformats.org/officeDocument/2006/math">
                    <m:r>
                      <a:rPr lang="en-US" sz="2400" b="0" i="1" smtClean="0">
                        <a:solidFill>
                          <a:srgbClr val="FF0000"/>
                        </a:solidFill>
                        <a:latin typeface="Cambria Math" panose="02040503050406030204" pitchFamily="18" charset="0"/>
                      </a:rPr>
                      <m:t>𝑃</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𝑠</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𝑡</m:t>
                    </m:r>
                    <m:r>
                      <a:rPr lang="en-US" sz="2400" b="0" i="1" smtClean="0">
                        <a:solidFill>
                          <a:srgbClr val="FF0000"/>
                        </a:solidFill>
                        <a:latin typeface="Cambria Math" panose="02040503050406030204" pitchFamily="18" charset="0"/>
                      </a:rPr>
                      <m:t>)</m:t>
                    </m:r>
                  </m:oMath>
                </a14:m>
                <a:r>
                  <a:rPr lang="en-US" sz="2400" dirty="0"/>
                  <a:t> is the total number of shortest paths between vertices </a:t>
                </a:r>
                <a14:m>
                  <m:oMath xmlns:m="http://schemas.openxmlformats.org/officeDocument/2006/math">
                    <m:r>
                      <a:rPr lang="en-US" sz="2400" i="1" dirty="0">
                        <a:latin typeface="Cambria Math" panose="02040503050406030204" pitchFamily="18" charset="0"/>
                      </a:rPr>
                      <m:t>𝑠</m:t>
                    </m:r>
                  </m:oMath>
                </a14:m>
                <a:r>
                  <a:rPr lang="en-US" sz="2400" dirty="0"/>
                  <a:t> and </a:t>
                </a:r>
                <a14:m>
                  <m:oMath xmlns:m="http://schemas.openxmlformats.org/officeDocument/2006/math">
                    <m:r>
                      <a:rPr lang="en-US" sz="2400" i="1" dirty="0">
                        <a:latin typeface="Cambria Math" panose="02040503050406030204" pitchFamily="18" charset="0"/>
                      </a:rPr>
                      <m:t>𝑡</m:t>
                    </m:r>
                  </m:oMath>
                </a14:m>
                <a:r>
                  <a:rPr lang="en-US" sz="2400"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816864" y="1719618"/>
                <a:ext cx="6279972" cy="2185214"/>
              </a:xfrm>
              <a:prstGeom prst="rect">
                <a:avLst/>
              </a:prstGeom>
              <a:blipFill>
                <a:blip r:embed="rId3"/>
                <a:stretch>
                  <a:fillRect l="-1456" t="-2228" b="-5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084198238"/>
                  </p:ext>
                </p:extLst>
              </p:nvPr>
            </p:nvGraphicFramePr>
            <p:xfrm>
              <a:off x="816864" y="4422755"/>
              <a:ext cx="10304063" cy="1868863"/>
            </p:xfrm>
            <a:graphic>
              <a:graphicData uri="http://schemas.openxmlformats.org/drawingml/2006/table">
                <a:tbl>
                  <a:tblPr firstRow="1" bandRow="1">
                    <a:tableStyleId>{5940675A-B579-460E-94D1-54222C63F5DA}</a:tableStyleId>
                  </a:tblPr>
                  <a:tblGrid>
                    <a:gridCol w="2158348">
                      <a:extLst>
                        <a:ext uri="{9D8B030D-6E8A-4147-A177-3AD203B41FA5}">
                          <a16:colId xmlns:a16="http://schemas.microsoft.com/office/drawing/2014/main" val="526507222"/>
                        </a:ext>
                      </a:extLst>
                    </a:gridCol>
                    <a:gridCol w="1310185">
                      <a:extLst>
                        <a:ext uri="{9D8B030D-6E8A-4147-A177-3AD203B41FA5}">
                          <a16:colId xmlns:a16="http://schemas.microsoft.com/office/drawing/2014/main" val="720354786"/>
                        </a:ext>
                      </a:extLst>
                    </a:gridCol>
                    <a:gridCol w="1405719">
                      <a:extLst>
                        <a:ext uri="{9D8B030D-6E8A-4147-A177-3AD203B41FA5}">
                          <a16:colId xmlns:a16="http://schemas.microsoft.com/office/drawing/2014/main" val="240098297"/>
                        </a:ext>
                      </a:extLst>
                    </a:gridCol>
                    <a:gridCol w="1364777">
                      <a:extLst>
                        <a:ext uri="{9D8B030D-6E8A-4147-A177-3AD203B41FA5}">
                          <a16:colId xmlns:a16="http://schemas.microsoft.com/office/drawing/2014/main" val="1761228441"/>
                        </a:ext>
                      </a:extLst>
                    </a:gridCol>
                    <a:gridCol w="1392071">
                      <a:extLst>
                        <a:ext uri="{9D8B030D-6E8A-4147-A177-3AD203B41FA5}">
                          <a16:colId xmlns:a16="http://schemas.microsoft.com/office/drawing/2014/main" val="2787587326"/>
                        </a:ext>
                      </a:extLst>
                    </a:gridCol>
                    <a:gridCol w="1351129">
                      <a:extLst>
                        <a:ext uri="{9D8B030D-6E8A-4147-A177-3AD203B41FA5}">
                          <a16:colId xmlns:a16="http://schemas.microsoft.com/office/drawing/2014/main" val="2521093146"/>
                        </a:ext>
                      </a:extLst>
                    </a:gridCol>
                    <a:gridCol w="1321834">
                      <a:extLst>
                        <a:ext uri="{9D8B030D-6E8A-4147-A177-3AD203B41FA5}">
                          <a16:colId xmlns:a16="http://schemas.microsoft.com/office/drawing/2014/main" val="2061432592"/>
                        </a:ext>
                      </a:extLst>
                    </a:gridCol>
                  </a:tblGrid>
                  <a:tr h="686391">
                    <a:tc>
                      <a:txBody>
                        <a:bodyPr/>
                        <a:lstStyle/>
                        <a:p>
                          <a:r>
                            <a:rPr lang="en-US" sz="2900" b="1" dirty="0">
                              <a:solidFill>
                                <a:srgbClr val="0070C0"/>
                              </a:solidFill>
                            </a:rPr>
                            <a:t>pair </a:t>
                          </a:r>
                          <a14:m>
                            <m:oMath xmlns:m="http://schemas.openxmlformats.org/officeDocument/2006/math">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𝒔</m:t>
                              </m:r>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𝒕</m:t>
                              </m:r>
                              <m:r>
                                <a:rPr lang="en-US" sz="2900" b="1" i="1" smtClean="0">
                                  <a:solidFill>
                                    <a:srgbClr val="0070C0"/>
                                  </a:solidFill>
                                  <a:latin typeface="Cambria Math" panose="02040503050406030204" pitchFamily="18" charset="0"/>
                                </a:rPr>
                                <m:t>)</m:t>
                              </m:r>
                            </m:oMath>
                          </a14:m>
                          <a:endParaRPr lang="en-US" sz="2900" b="1" dirty="0">
                            <a:solidFill>
                              <a:srgbClr val="0070C0"/>
                            </a:solidFill>
                          </a:endParaRPr>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(1,3)</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(1,4)</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(1,5)</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(3,4)</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(3,5)</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(4,5)</m:t>
                                </m:r>
                              </m:oMath>
                            </m:oMathPara>
                          </a14:m>
                          <a:endParaRPr lang="en-US" sz="2900" dirty="0"/>
                        </a:p>
                      </a:txBody>
                      <a:tcPr anchor="ctr" anchorCtr="1"/>
                    </a:tc>
                    <a:extLst>
                      <a:ext uri="{0D108BD9-81ED-4DB2-BD59-A6C34878D82A}">
                        <a16:rowId xmlns:a16="http://schemas.microsoft.com/office/drawing/2014/main" val="1713922889"/>
                      </a:ext>
                    </a:extLst>
                  </a:tr>
                  <a:tr h="1182472">
                    <a:tc>
                      <a:txBody>
                        <a:bodyPr/>
                        <a:lstStyle/>
                        <a:p>
                          <a:r>
                            <a:rPr lang="en-US" sz="2900" b="1" dirty="0">
                              <a:solidFill>
                                <a:srgbClr val="0070C0"/>
                              </a:solidFill>
                            </a:rPr>
                            <a:t>ratio </a:t>
                          </a:r>
                          <a14:m>
                            <m:oMath xmlns:m="http://schemas.openxmlformats.org/officeDocument/2006/math">
                              <m:f>
                                <m:fPr>
                                  <m:ctrlPr>
                                    <a:rPr lang="en-US" sz="2900" b="1" i="1" smtClean="0">
                                      <a:solidFill>
                                        <a:srgbClr val="0070C0"/>
                                      </a:solidFill>
                                      <a:latin typeface="Cambria Math" panose="02040503050406030204" pitchFamily="18" charset="0"/>
                                    </a:rPr>
                                  </m:ctrlPr>
                                </m:fPr>
                                <m:num>
                                  <m:sSub>
                                    <m:sSubPr>
                                      <m:ctrlPr>
                                        <a:rPr lang="en-US" sz="2900" b="1" i="1" smtClean="0">
                                          <a:solidFill>
                                            <a:srgbClr val="0070C0"/>
                                          </a:solidFill>
                                          <a:latin typeface="Cambria Math" panose="02040503050406030204" pitchFamily="18" charset="0"/>
                                        </a:rPr>
                                      </m:ctrlPr>
                                    </m:sSubPr>
                                    <m:e>
                                      <m:r>
                                        <a:rPr lang="en-US" sz="2900" b="1" i="1" smtClean="0">
                                          <a:solidFill>
                                            <a:srgbClr val="0070C0"/>
                                          </a:solidFill>
                                          <a:latin typeface="Cambria Math" panose="02040503050406030204" pitchFamily="18" charset="0"/>
                                        </a:rPr>
                                        <m:t>𝑷</m:t>
                                      </m:r>
                                    </m:e>
                                    <m:sub>
                                      <m:r>
                                        <a:rPr lang="en-US" sz="2900" b="1" i="1" smtClean="0">
                                          <a:solidFill>
                                            <a:srgbClr val="0070C0"/>
                                          </a:solidFill>
                                          <a:latin typeface="Cambria Math" panose="02040503050406030204" pitchFamily="18" charset="0"/>
                                        </a:rPr>
                                        <m:t>𝟐</m:t>
                                      </m:r>
                                    </m:sub>
                                  </m:sSub>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𝒔</m:t>
                                  </m:r>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𝒕</m:t>
                                  </m:r>
                                  <m:r>
                                    <a:rPr lang="en-US" sz="2900" b="1" i="1" smtClean="0">
                                      <a:solidFill>
                                        <a:srgbClr val="0070C0"/>
                                      </a:solidFill>
                                      <a:latin typeface="Cambria Math" panose="02040503050406030204" pitchFamily="18" charset="0"/>
                                    </a:rPr>
                                    <m:t>)</m:t>
                                  </m:r>
                                </m:num>
                                <m:den>
                                  <m:r>
                                    <a:rPr lang="en-US" sz="2900" b="1" i="1" smtClean="0">
                                      <a:solidFill>
                                        <a:srgbClr val="0070C0"/>
                                      </a:solidFill>
                                      <a:latin typeface="Cambria Math" panose="02040503050406030204" pitchFamily="18" charset="0"/>
                                    </a:rPr>
                                    <m:t>𝑷</m:t>
                                  </m:r>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𝒔</m:t>
                                  </m:r>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𝒕</m:t>
                                  </m:r>
                                  <m:r>
                                    <a:rPr lang="en-US" sz="2900" b="1" i="1" smtClean="0">
                                      <a:solidFill>
                                        <a:srgbClr val="0070C0"/>
                                      </a:solidFill>
                                      <a:latin typeface="Cambria Math" panose="02040503050406030204" pitchFamily="18" charset="0"/>
                                    </a:rPr>
                                    <m:t>)</m:t>
                                  </m:r>
                                </m:den>
                              </m:f>
                            </m:oMath>
                          </a14:m>
                          <a:endParaRPr lang="en-US" sz="2900" b="1" dirty="0">
                            <a:solidFill>
                              <a:srgbClr val="0070C0"/>
                            </a:solidFill>
                          </a:endParaRPr>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lang="en-US" sz="290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1</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oMath>
                            </m:oMathPara>
                          </a14:m>
                          <a:endParaRPr lang="en-US" sz="2900" dirty="0"/>
                        </a:p>
                      </a:txBody>
                      <a:tcPr anchor="ctr" anchorCtr="1"/>
                    </a:tc>
                    <a:extLst>
                      <a:ext uri="{0D108BD9-81ED-4DB2-BD59-A6C34878D82A}">
                        <a16:rowId xmlns:a16="http://schemas.microsoft.com/office/drawing/2014/main" val="2545028508"/>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084198238"/>
                  </p:ext>
                </p:extLst>
              </p:nvPr>
            </p:nvGraphicFramePr>
            <p:xfrm>
              <a:off x="816864" y="4422755"/>
              <a:ext cx="10304063" cy="1868863"/>
            </p:xfrm>
            <a:graphic>
              <a:graphicData uri="http://schemas.openxmlformats.org/drawingml/2006/table">
                <a:tbl>
                  <a:tblPr firstRow="1" bandRow="1">
                    <a:tableStyleId>{5940675A-B579-460E-94D1-54222C63F5DA}</a:tableStyleId>
                  </a:tblPr>
                  <a:tblGrid>
                    <a:gridCol w="2158348">
                      <a:extLst>
                        <a:ext uri="{9D8B030D-6E8A-4147-A177-3AD203B41FA5}">
                          <a16:colId xmlns:a16="http://schemas.microsoft.com/office/drawing/2014/main" val="526507222"/>
                        </a:ext>
                      </a:extLst>
                    </a:gridCol>
                    <a:gridCol w="1310185">
                      <a:extLst>
                        <a:ext uri="{9D8B030D-6E8A-4147-A177-3AD203B41FA5}">
                          <a16:colId xmlns:a16="http://schemas.microsoft.com/office/drawing/2014/main" val="720354786"/>
                        </a:ext>
                      </a:extLst>
                    </a:gridCol>
                    <a:gridCol w="1405719">
                      <a:extLst>
                        <a:ext uri="{9D8B030D-6E8A-4147-A177-3AD203B41FA5}">
                          <a16:colId xmlns:a16="http://schemas.microsoft.com/office/drawing/2014/main" val="240098297"/>
                        </a:ext>
                      </a:extLst>
                    </a:gridCol>
                    <a:gridCol w="1364777">
                      <a:extLst>
                        <a:ext uri="{9D8B030D-6E8A-4147-A177-3AD203B41FA5}">
                          <a16:colId xmlns:a16="http://schemas.microsoft.com/office/drawing/2014/main" val="1761228441"/>
                        </a:ext>
                      </a:extLst>
                    </a:gridCol>
                    <a:gridCol w="1392071">
                      <a:extLst>
                        <a:ext uri="{9D8B030D-6E8A-4147-A177-3AD203B41FA5}">
                          <a16:colId xmlns:a16="http://schemas.microsoft.com/office/drawing/2014/main" val="2787587326"/>
                        </a:ext>
                      </a:extLst>
                    </a:gridCol>
                    <a:gridCol w="1351129">
                      <a:extLst>
                        <a:ext uri="{9D8B030D-6E8A-4147-A177-3AD203B41FA5}">
                          <a16:colId xmlns:a16="http://schemas.microsoft.com/office/drawing/2014/main" val="2521093146"/>
                        </a:ext>
                      </a:extLst>
                    </a:gridCol>
                    <a:gridCol w="1321834">
                      <a:extLst>
                        <a:ext uri="{9D8B030D-6E8A-4147-A177-3AD203B41FA5}">
                          <a16:colId xmlns:a16="http://schemas.microsoft.com/office/drawing/2014/main" val="2061432592"/>
                        </a:ext>
                      </a:extLst>
                    </a:gridCol>
                  </a:tblGrid>
                  <a:tr h="686391">
                    <a:tc>
                      <a:txBody>
                        <a:bodyPr/>
                        <a:lstStyle/>
                        <a:p>
                          <a:endParaRPr lang="en-US"/>
                        </a:p>
                      </a:txBody>
                      <a:tcPr anchor="ctr" anchorCtr="1">
                        <a:blipFill>
                          <a:blip r:embed="rId4"/>
                          <a:stretch>
                            <a:fillRect l="-565" t="-885" r="-378249" b="-174336"/>
                          </a:stretch>
                        </a:blipFill>
                      </a:tcPr>
                    </a:tc>
                    <a:tc>
                      <a:txBody>
                        <a:bodyPr/>
                        <a:lstStyle/>
                        <a:p>
                          <a:endParaRPr lang="en-US"/>
                        </a:p>
                      </a:txBody>
                      <a:tcPr anchor="ctr" anchorCtr="1">
                        <a:blipFill>
                          <a:blip r:embed="rId4"/>
                          <a:stretch>
                            <a:fillRect l="-165581" t="-885" r="-522791" b="-174336"/>
                          </a:stretch>
                        </a:blipFill>
                      </a:tcPr>
                    </a:tc>
                    <a:tc>
                      <a:txBody>
                        <a:bodyPr/>
                        <a:lstStyle/>
                        <a:p>
                          <a:endParaRPr lang="en-US"/>
                        </a:p>
                      </a:txBody>
                      <a:tcPr anchor="ctr" anchorCtr="1">
                        <a:blipFill>
                          <a:blip r:embed="rId4"/>
                          <a:stretch>
                            <a:fillRect l="-247186" t="-885" r="-386580" b="-174336"/>
                          </a:stretch>
                        </a:blipFill>
                      </a:tcPr>
                    </a:tc>
                    <a:tc>
                      <a:txBody>
                        <a:bodyPr/>
                        <a:lstStyle/>
                        <a:p>
                          <a:endParaRPr lang="en-US"/>
                        </a:p>
                      </a:txBody>
                      <a:tcPr anchor="ctr" anchorCtr="1">
                        <a:blipFill>
                          <a:blip r:embed="rId4"/>
                          <a:stretch>
                            <a:fillRect l="-358036" t="-885" r="-298661" b="-174336"/>
                          </a:stretch>
                        </a:blipFill>
                      </a:tcPr>
                    </a:tc>
                    <a:tc>
                      <a:txBody>
                        <a:bodyPr/>
                        <a:lstStyle/>
                        <a:p>
                          <a:endParaRPr lang="en-US"/>
                        </a:p>
                      </a:txBody>
                      <a:tcPr anchor="ctr" anchorCtr="1">
                        <a:blipFill>
                          <a:blip r:embed="rId4"/>
                          <a:stretch>
                            <a:fillRect l="-450000" t="-885" r="-193421" b="-174336"/>
                          </a:stretch>
                        </a:blipFill>
                      </a:tcPr>
                    </a:tc>
                    <a:tc>
                      <a:txBody>
                        <a:bodyPr/>
                        <a:lstStyle/>
                        <a:p>
                          <a:endParaRPr lang="en-US"/>
                        </a:p>
                      </a:txBody>
                      <a:tcPr anchor="ctr" anchorCtr="1">
                        <a:blipFill>
                          <a:blip r:embed="rId4"/>
                          <a:stretch>
                            <a:fillRect l="-564865" t="-885" r="-98649" b="-174336"/>
                          </a:stretch>
                        </a:blipFill>
                      </a:tcPr>
                    </a:tc>
                    <a:tc>
                      <a:txBody>
                        <a:bodyPr/>
                        <a:lstStyle/>
                        <a:p>
                          <a:endParaRPr lang="en-US"/>
                        </a:p>
                      </a:txBody>
                      <a:tcPr anchor="ctr" anchorCtr="1">
                        <a:blipFill>
                          <a:blip r:embed="rId4"/>
                          <a:stretch>
                            <a:fillRect l="-680184" t="-885" r="-922" b="-174336"/>
                          </a:stretch>
                        </a:blipFill>
                      </a:tcPr>
                    </a:tc>
                    <a:extLst>
                      <a:ext uri="{0D108BD9-81ED-4DB2-BD59-A6C34878D82A}">
                        <a16:rowId xmlns:a16="http://schemas.microsoft.com/office/drawing/2014/main" val="1713922889"/>
                      </a:ext>
                    </a:extLst>
                  </a:tr>
                  <a:tr h="1182472">
                    <a:tc>
                      <a:txBody>
                        <a:bodyPr/>
                        <a:lstStyle/>
                        <a:p>
                          <a:endParaRPr lang="en-US"/>
                        </a:p>
                      </a:txBody>
                      <a:tcPr anchor="ctr" anchorCtr="1">
                        <a:blipFill>
                          <a:blip r:embed="rId4"/>
                          <a:stretch>
                            <a:fillRect l="-565" t="-58462" r="-378249" b="-1026"/>
                          </a:stretch>
                        </a:blipFill>
                      </a:tcPr>
                    </a:tc>
                    <a:tc>
                      <a:txBody>
                        <a:bodyPr/>
                        <a:lstStyle/>
                        <a:p>
                          <a:endParaRPr lang="en-US"/>
                        </a:p>
                      </a:txBody>
                      <a:tcPr anchor="ctr" anchorCtr="1">
                        <a:blipFill>
                          <a:blip r:embed="rId4"/>
                          <a:stretch>
                            <a:fillRect l="-165581" t="-58462" r="-522791" b="-1026"/>
                          </a:stretch>
                        </a:blipFill>
                      </a:tcPr>
                    </a:tc>
                    <a:tc>
                      <a:txBody>
                        <a:bodyPr/>
                        <a:lstStyle/>
                        <a:p>
                          <a:endParaRPr lang="en-US"/>
                        </a:p>
                      </a:txBody>
                      <a:tcPr anchor="ctr" anchorCtr="1">
                        <a:blipFill>
                          <a:blip r:embed="rId4"/>
                          <a:stretch>
                            <a:fillRect l="-247186" t="-58462" r="-386580" b="-1026"/>
                          </a:stretch>
                        </a:blipFill>
                      </a:tcPr>
                    </a:tc>
                    <a:tc>
                      <a:txBody>
                        <a:bodyPr/>
                        <a:lstStyle/>
                        <a:p>
                          <a:endParaRPr lang="en-US"/>
                        </a:p>
                      </a:txBody>
                      <a:tcPr anchor="ctr" anchorCtr="1">
                        <a:blipFill>
                          <a:blip r:embed="rId4"/>
                          <a:stretch>
                            <a:fillRect l="-358036" t="-58462" r="-298661" b="-1026"/>
                          </a:stretch>
                        </a:blipFill>
                      </a:tcPr>
                    </a:tc>
                    <a:tc>
                      <a:txBody>
                        <a:bodyPr/>
                        <a:lstStyle/>
                        <a:p>
                          <a:endParaRPr lang="en-US"/>
                        </a:p>
                      </a:txBody>
                      <a:tcPr anchor="ctr" anchorCtr="1">
                        <a:blipFill>
                          <a:blip r:embed="rId4"/>
                          <a:stretch>
                            <a:fillRect l="-450000" t="-58462" r="-193421" b="-1026"/>
                          </a:stretch>
                        </a:blipFill>
                      </a:tcPr>
                    </a:tc>
                    <a:tc>
                      <a:txBody>
                        <a:bodyPr/>
                        <a:lstStyle/>
                        <a:p>
                          <a:endParaRPr lang="en-US"/>
                        </a:p>
                      </a:txBody>
                      <a:tcPr anchor="ctr" anchorCtr="1">
                        <a:blipFill>
                          <a:blip r:embed="rId4"/>
                          <a:stretch>
                            <a:fillRect l="-564865" t="-58462" r="-98649" b="-1026"/>
                          </a:stretch>
                        </a:blipFill>
                      </a:tcPr>
                    </a:tc>
                    <a:tc>
                      <a:txBody>
                        <a:bodyPr/>
                        <a:lstStyle/>
                        <a:p>
                          <a:endParaRPr lang="en-US"/>
                        </a:p>
                      </a:txBody>
                      <a:tcPr anchor="ctr" anchorCtr="1">
                        <a:blipFill>
                          <a:blip r:embed="rId4"/>
                          <a:stretch>
                            <a:fillRect l="-680184" t="-58462" r="-922" b="-1026"/>
                          </a:stretch>
                        </a:blipFill>
                      </a:tcPr>
                    </a:tc>
                    <a:extLst>
                      <a:ext uri="{0D108BD9-81ED-4DB2-BD59-A6C34878D82A}">
                        <a16:rowId xmlns:a16="http://schemas.microsoft.com/office/drawing/2014/main" val="2545028508"/>
                      </a:ext>
                    </a:extLst>
                  </a:tr>
                </a:tbl>
              </a:graphicData>
            </a:graphic>
          </p:graphicFrame>
        </mc:Fallback>
      </mc:AlternateContent>
    </p:spTree>
    <p:extLst>
      <p:ext uri="{BB962C8B-B14F-4D97-AF65-F5344CB8AC3E}">
        <p14:creationId xmlns:p14="http://schemas.microsoft.com/office/powerpoint/2010/main" val="231400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3D3C2-E7AF-46D4-AA68-14683AF951FE}"/>
              </a:ext>
            </a:extLst>
          </p:cNvPr>
          <p:cNvSpPr>
            <a:spLocks noGrp="1"/>
          </p:cNvSpPr>
          <p:nvPr>
            <p:ph type="title"/>
          </p:nvPr>
        </p:nvSpPr>
        <p:spPr/>
        <p:txBody>
          <a:bodyPr/>
          <a:lstStyle/>
          <a:p>
            <a:r>
              <a:rPr lang="en-US" dirty="0"/>
              <a:t>“Central” Nodes</a:t>
            </a:r>
          </a:p>
        </p:txBody>
      </p:sp>
      <p:sp>
        <p:nvSpPr>
          <p:cNvPr id="3" name="Content Placeholder 2">
            <a:extLst>
              <a:ext uri="{FF2B5EF4-FFF2-40B4-BE49-F238E27FC236}">
                <a16:creationId xmlns:a16="http://schemas.microsoft.com/office/drawing/2014/main" id="{D8F75F98-342F-4F9F-A5F6-908D4FAFAF86}"/>
              </a:ext>
            </a:extLst>
          </p:cNvPr>
          <p:cNvSpPr>
            <a:spLocks noGrp="1"/>
          </p:cNvSpPr>
          <p:nvPr>
            <p:ph sz="quarter" idx="1"/>
          </p:nvPr>
        </p:nvSpPr>
        <p:spPr/>
        <p:txBody>
          <a:bodyPr>
            <a:normAutofit/>
          </a:bodyPr>
          <a:lstStyle/>
          <a:p>
            <a:pPr marL="0" indent="0">
              <a:buNone/>
            </a:pPr>
            <a:r>
              <a:rPr lang="en-US" dirty="0"/>
              <a:t>A typical question about a network is “Which are the most important or central nodes in a network?” There are many possible approaches to measuring “centrality” that capture its different aspects.</a:t>
            </a:r>
          </a:p>
        </p:txBody>
      </p:sp>
      <p:sp>
        <p:nvSpPr>
          <p:cNvPr id="4" name="Slide Number Placeholder 3">
            <a:extLst>
              <a:ext uri="{FF2B5EF4-FFF2-40B4-BE49-F238E27FC236}">
                <a16:creationId xmlns:a16="http://schemas.microsoft.com/office/drawing/2014/main" id="{EC14152A-CC88-46EA-8554-F25FE2CD192B}"/>
              </a:ext>
            </a:extLst>
          </p:cNvPr>
          <p:cNvSpPr>
            <a:spLocks noGrp="1"/>
          </p:cNvSpPr>
          <p:nvPr>
            <p:ph type="sldNum" sz="quarter" idx="12"/>
          </p:nvPr>
        </p:nvSpPr>
        <p:spPr/>
        <p:txBody>
          <a:bodyPr>
            <a:normAutofit fontScale="85000" lnSpcReduction="20000"/>
          </a:bodyPr>
          <a:lstStyle/>
          <a:p>
            <a:fld id="{69974E82-3C2C-4ABB-838F-79BD9B35B7DF}" type="slidenum">
              <a:rPr lang="en-US" smtClean="0"/>
              <a:t>2</a:t>
            </a:fld>
            <a:endParaRPr lang="en-US"/>
          </a:p>
        </p:txBody>
      </p:sp>
      <p:pic>
        <p:nvPicPr>
          <p:cNvPr id="8" name="Picture 7">
            <a:extLst>
              <a:ext uri="{FF2B5EF4-FFF2-40B4-BE49-F238E27FC236}">
                <a16:creationId xmlns:a16="http://schemas.microsoft.com/office/drawing/2014/main" id="{8134117F-6F5D-42ED-8973-91D0E1A39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137" y="3352800"/>
            <a:ext cx="5153199" cy="2743200"/>
          </a:xfrm>
          <a:prstGeom prst="rect">
            <a:avLst/>
          </a:prstGeom>
        </p:spPr>
      </p:pic>
      <p:sp>
        <p:nvSpPr>
          <p:cNvPr id="9" name="TextBox 8">
            <a:extLst>
              <a:ext uri="{FF2B5EF4-FFF2-40B4-BE49-F238E27FC236}">
                <a16:creationId xmlns:a16="http://schemas.microsoft.com/office/drawing/2014/main" id="{C7548DB2-8202-47FC-A23C-5DC4AB0F8F87}"/>
              </a:ext>
            </a:extLst>
          </p:cNvPr>
          <p:cNvSpPr txBox="1"/>
          <p:nvPr/>
        </p:nvSpPr>
        <p:spPr>
          <a:xfrm>
            <a:off x="7620000" y="4308901"/>
            <a:ext cx="3657600" cy="830997"/>
          </a:xfrm>
          <a:prstGeom prst="rect">
            <a:avLst/>
          </a:prstGeom>
          <a:noFill/>
        </p:spPr>
        <p:txBody>
          <a:bodyPr wrap="square" rtlCol="0">
            <a:spAutoFit/>
          </a:bodyPr>
          <a:lstStyle/>
          <a:p>
            <a:r>
              <a:rPr lang="en-US" sz="2400" dirty="0">
                <a:solidFill>
                  <a:srgbClr val="0070C0"/>
                </a:solidFill>
              </a:rPr>
              <a:t>Which are the most central nodes on this network?</a:t>
            </a:r>
          </a:p>
        </p:txBody>
      </p:sp>
    </p:spTree>
    <p:extLst>
      <p:ext uri="{BB962C8B-B14F-4D97-AF65-F5344CB8AC3E}">
        <p14:creationId xmlns:p14="http://schemas.microsoft.com/office/powerpoint/2010/main" val="273044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20</a:t>
            </a:fld>
            <a:endParaRPr lang="en-US"/>
          </a:p>
        </p:txBody>
      </p:sp>
      <p:pic>
        <p:nvPicPr>
          <p:cNvPr id="5" name="Content Placeholder 4"/>
          <p:cNvPicPr>
            <a:picLocks noGrp="1" noChangeAspect="1"/>
          </p:cNvPicPr>
          <p:nvPr>
            <p:ph sz="quarter" idx="1"/>
          </p:nvPr>
        </p:nvPicPr>
        <p:blipFill>
          <a:blip r:embed="rId2"/>
          <a:stretch>
            <a:fillRect/>
          </a:stretch>
        </p:blipFill>
        <p:spPr>
          <a:xfrm>
            <a:off x="8094661" y="4197878"/>
            <a:ext cx="3816427" cy="207891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16864" y="4228822"/>
                <a:ext cx="7133956" cy="1787605"/>
              </a:xfrm>
              <a:prstGeom prst="rect">
                <a:avLst/>
              </a:prstGeom>
              <a:noFill/>
            </p:spPr>
            <p:txBody>
              <a:bodyPr wrap="square" rtlCol="0">
                <a:spAutoFit/>
              </a:bodyPr>
              <a:lstStyle/>
              <a:p>
                <a:r>
                  <a:rPr lang="en-US" sz="2900" b="1" dirty="0">
                    <a:solidFill>
                      <a:srgbClr val="0070C0"/>
                    </a:solidFill>
                  </a:rPr>
                  <a:t>Betweenness of vertex </a:t>
                </a:r>
                <a14:m>
                  <m:oMath xmlns:m="http://schemas.openxmlformats.org/officeDocument/2006/math">
                    <m:r>
                      <a:rPr lang="en-US" sz="2900" b="1" i="1" dirty="0" smtClean="0">
                        <a:solidFill>
                          <a:srgbClr val="0070C0"/>
                        </a:solidFill>
                        <a:latin typeface="Cambria Math" panose="02040503050406030204" pitchFamily="18" charset="0"/>
                      </a:rPr>
                      <m:t>𝟐</m:t>
                    </m:r>
                  </m:oMath>
                </a14:m>
                <a:r>
                  <a:rPr lang="en-US" sz="2900" b="1" dirty="0">
                    <a:solidFill>
                      <a:srgbClr val="0070C0"/>
                    </a:solidFill>
                  </a:rPr>
                  <a:t>:</a:t>
                </a:r>
                <a:endParaRPr lang="en-US" sz="800" b="1" dirty="0">
                  <a:solidFill>
                    <a:srgbClr val="0070C0"/>
                  </a:solidFill>
                </a:endParaRPr>
              </a:p>
              <a:p>
                <a:endParaRPr lang="en-US" sz="1600" b="1" dirty="0">
                  <a:solidFill>
                    <a:srgbClr val="0070C0"/>
                  </a:solidFill>
                </a:endParaRPr>
              </a:p>
              <a:p>
                <a:pPr/>
                <a14:m>
                  <m:oMathPara xmlns:m="http://schemas.openxmlformats.org/officeDocument/2006/math">
                    <m:oMathParaPr>
                      <m:jc m:val="centerGroup"/>
                    </m:oMathParaPr>
                    <m:oMath xmlns:m="http://schemas.openxmlformats.org/officeDocument/2006/math">
                      <m:f>
                        <m:fPr>
                          <m:ctrlPr>
                            <a:rPr lang="en-US" sz="2900" i="1" smtClean="0">
                              <a:solidFill>
                                <a:prstClr val="black"/>
                              </a:solidFill>
                              <a:latin typeface="Cambria Math" panose="02040503050406030204" pitchFamily="18" charset="0"/>
                            </a:rPr>
                          </m:ctrlPr>
                        </m:fPr>
                        <m:num>
                          <m:r>
                            <a:rPr lang="en-US" sz="2900" b="0" i="1" smtClean="0">
                              <a:solidFill>
                                <a:prstClr val="black"/>
                              </a:solidFill>
                              <a:latin typeface="Cambria Math" panose="02040503050406030204" pitchFamily="18" charset="0"/>
                            </a:rPr>
                            <m:t>1</m:t>
                          </m:r>
                        </m:num>
                        <m:den>
                          <m:r>
                            <a:rPr lang="en-US" sz="2900" b="0" i="1" smtClean="0">
                              <a:solidFill>
                                <a:prstClr val="black"/>
                              </a:solidFill>
                              <a:latin typeface="Cambria Math" panose="02040503050406030204" pitchFamily="18" charset="0"/>
                            </a:rPr>
                            <m:t>6</m:t>
                          </m:r>
                        </m:den>
                      </m:f>
                      <m:r>
                        <a:rPr lang="en-US" sz="2900" b="0" i="1" smtClean="0">
                          <a:solidFill>
                            <a:prstClr val="black"/>
                          </a:solidFill>
                          <a:latin typeface="Cambria Math" panose="02040503050406030204" pitchFamily="18" charset="0"/>
                        </a:rPr>
                        <m:t>⋅</m:t>
                      </m:r>
                      <m:d>
                        <m:dPr>
                          <m:ctrlPr>
                            <a:rPr lang="en-US" sz="2900" i="1" smtClean="0">
                              <a:solidFill>
                                <a:prstClr val="black"/>
                              </a:solidFill>
                              <a:latin typeface="Cambria Math" panose="02040503050406030204" pitchFamily="18" charset="0"/>
                            </a:rPr>
                          </m:ctrlPr>
                        </m:dPr>
                        <m:e>
                          <m:f>
                            <m:fPr>
                              <m:ctrlPr>
                                <a:rPr lang="en-US" sz="2900" i="1">
                                  <a:solidFill>
                                    <a:prstClr val="black"/>
                                  </a:solidFill>
                                  <a:latin typeface="Cambria Math" panose="02040503050406030204" pitchFamily="18" charset="0"/>
                                </a:rPr>
                              </m:ctrlPr>
                            </m:fPr>
                            <m:num>
                              <m:r>
                                <a:rPr lang="en-US" sz="2900" i="1">
                                  <a:solidFill>
                                    <a:prstClr val="black"/>
                                  </a:solidFill>
                                  <a:latin typeface="Cambria Math" panose="02040503050406030204" pitchFamily="18" charset="0"/>
                                </a:rPr>
                                <m:t>1</m:t>
                              </m:r>
                            </m:num>
                            <m:den>
                              <m:r>
                                <a:rPr lang="en-US" sz="2900" i="1">
                                  <a:solidFill>
                                    <a:prstClr val="black"/>
                                  </a:solidFill>
                                  <a:latin typeface="Cambria Math" panose="02040503050406030204" pitchFamily="18" charset="0"/>
                                </a:rPr>
                                <m:t>1</m:t>
                              </m:r>
                            </m:den>
                          </m:f>
                          <m:r>
                            <a:rPr lang="en-US" sz="2900" i="1">
                              <a:solidFill>
                                <a:prstClr val="black"/>
                              </a:solidFill>
                              <a:latin typeface="Cambria Math" panose="02040503050406030204" pitchFamily="18" charset="0"/>
                            </a:rPr>
                            <m:t>+</m:t>
                          </m:r>
                          <m:f>
                            <m:fPr>
                              <m:ctrlPr>
                                <a:rPr lang="en-US" sz="2900" i="1">
                                  <a:solidFill>
                                    <a:prstClr val="black"/>
                                  </a:solidFill>
                                  <a:latin typeface="Cambria Math" panose="02040503050406030204" pitchFamily="18" charset="0"/>
                                </a:rPr>
                              </m:ctrlPr>
                            </m:fPr>
                            <m:num>
                              <m:r>
                                <a:rPr lang="en-US" sz="2900" i="1">
                                  <a:solidFill>
                                    <a:prstClr val="black"/>
                                  </a:solidFill>
                                  <a:latin typeface="Cambria Math" panose="02040503050406030204" pitchFamily="18" charset="0"/>
                                </a:rPr>
                                <m:t>1</m:t>
                              </m:r>
                            </m:num>
                            <m:den>
                              <m:r>
                                <a:rPr lang="en-US" sz="2900" i="1">
                                  <a:solidFill>
                                    <a:prstClr val="black"/>
                                  </a:solidFill>
                                  <a:latin typeface="Cambria Math" panose="02040503050406030204" pitchFamily="18" charset="0"/>
                                </a:rPr>
                                <m:t>1</m:t>
                              </m:r>
                            </m:den>
                          </m:f>
                          <m:r>
                            <a:rPr lang="en-US" sz="2900" i="1">
                              <a:solidFill>
                                <a:prstClr val="black"/>
                              </a:solidFill>
                              <a:latin typeface="Cambria Math" panose="02040503050406030204" pitchFamily="18" charset="0"/>
                            </a:rPr>
                            <m:t>+</m:t>
                          </m:r>
                          <m:f>
                            <m:fPr>
                              <m:ctrlPr>
                                <a:rPr lang="en-US" sz="2900" i="1">
                                  <a:solidFill>
                                    <a:prstClr val="black"/>
                                  </a:solidFill>
                                  <a:latin typeface="Cambria Math" panose="02040503050406030204" pitchFamily="18" charset="0"/>
                                </a:rPr>
                              </m:ctrlPr>
                            </m:fPr>
                            <m:num>
                              <m:r>
                                <a:rPr lang="en-US" sz="2900" i="1">
                                  <a:solidFill>
                                    <a:prstClr val="black"/>
                                  </a:solidFill>
                                  <a:latin typeface="Cambria Math" panose="02040503050406030204" pitchFamily="18" charset="0"/>
                                </a:rPr>
                                <m:t>2</m:t>
                              </m:r>
                            </m:num>
                            <m:den>
                              <m:r>
                                <a:rPr lang="en-US" sz="2900" i="1">
                                  <a:solidFill>
                                    <a:prstClr val="black"/>
                                  </a:solidFill>
                                  <a:latin typeface="Cambria Math" panose="02040503050406030204" pitchFamily="18" charset="0"/>
                                </a:rPr>
                                <m:t>2</m:t>
                              </m:r>
                            </m:den>
                          </m:f>
                          <m:r>
                            <a:rPr lang="en-US" sz="2900" i="1">
                              <a:solidFill>
                                <a:prstClr val="black"/>
                              </a:solidFill>
                              <a:latin typeface="Cambria Math" panose="02040503050406030204" pitchFamily="18" charset="0"/>
                            </a:rPr>
                            <m:t>+</m:t>
                          </m:r>
                          <m:f>
                            <m:fPr>
                              <m:ctrlPr>
                                <a:rPr lang="en-US" sz="2900" i="1">
                                  <a:solidFill>
                                    <a:prstClr val="black"/>
                                  </a:solidFill>
                                  <a:latin typeface="Cambria Math" panose="02040503050406030204" pitchFamily="18" charset="0"/>
                                </a:rPr>
                              </m:ctrlPr>
                            </m:fPr>
                            <m:num>
                              <m:r>
                                <a:rPr lang="en-US" sz="2900" i="1">
                                  <a:solidFill>
                                    <a:prstClr val="black"/>
                                  </a:solidFill>
                                  <a:latin typeface="Cambria Math" panose="02040503050406030204" pitchFamily="18" charset="0"/>
                                </a:rPr>
                                <m:t>1</m:t>
                              </m:r>
                            </m:num>
                            <m:den>
                              <m:r>
                                <a:rPr lang="en-US" sz="2900" i="1">
                                  <a:solidFill>
                                    <a:prstClr val="black"/>
                                  </a:solidFill>
                                  <a:latin typeface="Cambria Math" panose="02040503050406030204" pitchFamily="18" charset="0"/>
                                </a:rPr>
                                <m:t>2</m:t>
                              </m:r>
                            </m:den>
                          </m:f>
                          <m:r>
                            <a:rPr lang="en-US" sz="2900" i="1">
                              <a:solidFill>
                                <a:prstClr val="black"/>
                              </a:solidFill>
                              <a:latin typeface="Cambria Math" panose="02040503050406030204" pitchFamily="18" charset="0"/>
                            </a:rPr>
                            <m:t>+</m:t>
                          </m:r>
                          <m:f>
                            <m:fPr>
                              <m:ctrlPr>
                                <a:rPr lang="en-US" sz="2900" i="1">
                                  <a:solidFill>
                                    <a:prstClr val="black"/>
                                  </a:solidFill>
                                  <a:latin typeface="Cambria Math" panose="02040503050406030204" pitchFamily="18" charset="0"/>
                                </a:rPr>
                              </m:ctrlPr>
                            </m:fPr>
                            <m:num>
                              <m:r>
                                <a:rPr lang="en-US" sz="2900" i="1">
                                  <a:solidFill>
                                    <a:prstClr val="black"/>
                                  </a:solidFill>
                                  <a:latin typeface="Cambria Math" panose="02040503050406030204" pitchFamily="18" charset="0"/>
                                </a:rPr>
                                <m:t>0</m:t>
                              </m:r>
                            </m:num>
                            <m:den>
                              <m:r>
                                <a:rPr lang="en-US" sz="2900" i="1">
                                  <a:solidFill>
                                    <a:prstClr val="black"/>
                                  </a:solidFill>
                                  <a:latin typeface="Cambria Math" panose="02040503050406030204" pitchFamily="18" charset="0"/>
                                </a:rPr>
                                <m:t>1</m:t>
                              </m:r>
                            </m:den>
                          </m:f>
                          <m:r>
                            <a:rPr lang="en-US" sz="2900" i="1">
                              <a:solidFill>
                                <a:prstClr val="black"/>
                              </a:solidFill>
                              <a:latin typeface="Cambria Math" panose="02040503050406030204" pitchFamily="18" charset="0"/>
                            </a:rPr>
                            <m:t>+</m:t>
                          </m:r>
                          <m:f>
                            <m:fPr>
                              <m:ctrlPr>
                                <a:rPr lang="en-US" sz="2900" i="1">
                                  <a:solidFill>
                                    <a:prstClr val="black"/>
                                  </a:solidFill>
                                  <a:latin typeface="Cambria Math" panose="02040503050406030204" pitchFamily="18" charset="0"/>
                                </a:rPr>
                              </m:ctrlPr>
                            </m:fPr>
                            <m:num>
                              <m:r>
                                <a:rPr lang="en-US" sz="2900" i="1">
                                  <a:solidFill>
                                    <a:prstClr val="black"/>
                                  </a:solidFill>
                                  <a:latin typeface="Cambria Math" panose="02040503050406030204" pitchFamily="18" charset="0"/>
                                </a:rPr>
                                <m:t>0</m:t>
                              </m:r>
                            </m:num>
                            <m:den>
                              <m:r>
                                <a:rPr lang="en-US" sz="2900" i="1">
                                  <a:solidFill>
                                    <a:prstClr val="black"/>
                                  </a:solidFill>
                                  <a:latin typeface="Cambria Math" panose="02040503050406030204" pitchFamily="18" charset="0"/>
                                </a:rPr>
                                <m:t>1</m:t>
                              </m:r>
                            </m:den>
                          </m:f>
                        </m:e>
                      </m:d>
                      <m:r>
                        <a:rPr lang="en-US" sz="2900" b="0" i="1" smtClean="0">
                          <a:solidFill>
                            <a:schemeClr val="tx1"/>
                          </a:solidFill>
                          <a:latin typeface="Cambria Math" panose="02040503050406030204" pitchFamily="18" charset="0"/>
                        </a:rPr>
                        <m:t>=</m:t>
                      </m:r>
                      <m:f>
                        <m:fPr>
                          <m:ctrlPr>
                            <a:rPr lang="en-US" sz="2900" b="0" i="1" smtClean="0">
                              <a:solidFill>
                                <a:schemeClr val="tx1"/>
                              </a:solidFill>
                              <a:latin typeface="Cambria Math" panose="02040503050406030204" pitchFamily="18" charset="0"/>
                            </a:rPr>
                          </m:ctrlPr>
                        </m:fPr>
                        <m:num>
                          <m:r>
                            <a:rPr lang="en-US" sz="2900" b="0" i="1" smtClean="0">
                              <a:solidFill>
                                <a:schemeClr val="tx1"/>
                              </a:solidFill>
                              <a:latin typeface="Cambria Math" panose="02040503050406030204" pitchFamily="18" charset="0"/>
                            </a:rPr>
                            <m:t>3.5</m:t>
                          </m:r>
                        </m:num>
                        <m:den>
                          <m:r>
                            <a:rPr lang="en-US" sz="2900" b="0" i="1" smtClean="0">
                              <a:solidFill>
                                <a:schemeClr val="tx1"/>
                              </a:solidFill>
                              <a:latin typeface="Cambria Math" panose="02040503050406030204" pitchFamily="18" charset="0"/>
                            </a:rPr>
                            <m:t>6</m:t>
                          </m:r>
                        </m:den>
                      </m:f>
                      <m:r>
                        <a:rPr lang="en-US" sz="2900" b="0" i="1" smtClean="0">
                          <a:solidFill>
                            <a:schemeClr val="tx1"/>
                          </a:solidFill>
                          <a:latin typeface="Cambria Math" panose="02040503050406030204" pitchFamily="18" charset="0"/>
                          <a:ea typeface="Cambria Math" panose="02040503050406030204" pitchFamily="18" charset="0"/>
                        </a:rPr>
                        <m:t>≈0.583</m:t>
                      </m:r>
                    </m:oMath>
                  </m:oMathPara>
                </a14:m>
                <a:endParaRPr lang="en-US" sz="2900" dirty="0">
                  <a:solidFill>
                    <a:srgbClr val="0070C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6864" y="4228822"/>
                <a:ext cx="7133956" cy="1787605"/>
              </a:xfrm>
              <a:prstGeom prst="rect">
                <a:avLst/>
              </a:prstGeom>
              <a:blipFill>
                <a:blip r:embed="rId3"/>
                <a:stretch>
                  <a:fillRect l="-1795" t="-3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44198734"/>
                  </p:ext>
                </p:extLst>
              </p:nvPr>
            </p:nvGraphicFramePr>
            <p:xfrm>
              <a:off x="816864" y="1801509"/>
              <a:ext cx="10304063" cy="1868863"/>
            </p:xfrm>
            <a:graphic>
              <a:graphicData uri="http://schemas.openxmlformats.org/drawingml/2006/table">
                <a:tbl>
                  <a:tblPr firstRow="1" bandRow="1">
                    <a:tableStyleId>{5940675A-B579-460E-94D1-54222C63F5DA}</a:tableStyleId>
                  </a:tblPr>
                  <a:tblGrid>
                    <a:gridCol w="2158348">
                      <a:extLst>
                        <a:ext uri="{9D8B030D-6E8A-4147-A177-3AD203B41FA5}">
                          <a16:colId xmlns:a16="http://schemas.microsoft.com/office/drawing/2014/main" val="526507222"/>
                        </a:ext>
                      </a:extLst>
                    </a:gridCol>
                    <a:gridCol w="1310185">
                      <a:extLst>
                        <a:ext uri="{9D8B030D-6E8A-4147-A177-3AD203B41FA5}">
                          <a16:colId xmlns:a16="http://schemas.microsoft.com/office/drawing/2014/main" val="720354786"/>
                        </a:ext>
                      </a:extLst>
                    </a:gridCol>
                    <a:gridCol w="1405719">
                      <a:extLst>
                        <a:ext uri="{9D8B030D-6E8A-4147-A177-3AD203B41FA5}">
                          <a16:colId xmlns:a16="http://schemas.microsoft.com/office/drawing/2014/main" val="240098297"/>
                        </a:ext>
                      </a:extLst>
                    </a:gridCol>
                    <a:gridCol w="1364777">
                      <a:extLst>
                        <a:ext uri="{9D8B030D-6E8A-4147-A177-3AD203B41FA5}">
                          <a16:colId xmlns:a16="http://schemas.microsoft.com/office/drawing/2014/main" val="1761228441"/>
                        </a:ext>
                      </a:extLst>
                    </a:gridCol>
                    <a:gridCol w="1392071">
                      <a:extLst>
                        <a:ext uri="{9D8B030D-6E8A-4147-A177-3AD203B41FA5}">
                          <a16:colId xmlns:a16="http://schemas.microsoft.com/office/drawing/2014/main" val="2787587326"/>
                        </a:ext>
                      </a:extLst>
                    </a:gridCol>
                    <a:gridCol w="1351129">
                      <a:extLst>
                        <a:ext uri="{9D8B030D-6E8A-4147-A177-3AD203B41FA5}">
                          <a16:colId xmlns:a16="http://schemas.microsoft.com/office/drawing/2014/main" val="2521093146"/>
                        </a:ext>
                      </a:extLst>
                    </a:gridCol>
                    <a:gridCol w="1321834">
                      <a:extLst>
                        <a:ext uri="{9D8B030D-6E8A-4147-A177-3AD203B41FA5}">
                          <a16:colId xmlns:a16="http://schemas.microsoft.com/office/drawing/2014/main" val="2061432592"/>
                        </a:ext>
                      </a:extLst>
                    </a:gridCol>
                  </a:tblGrid>
                  <a:tr h="686391">
                    <a:tc>
                      <a:txBody>
                        <a:bodyPr/>
                        <a:lstStyle/>
                        <a:p>
                          <a:r>
                            <a:rPr lang="en-US" sz="2900" b="1" dirty="0">
                              <a:solidFill>
                                <a:srgbClr val="0070C0"/>
                              </a:solidFill>
                            </a:rPr>
                            <a:t>pair </a:t>
                          </a:r>
                          <a14:m>
                            <m:oMath xmlns:m="http://schemas.openxmlformats.org/officeDocument/2006/math">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𝒔</m:t>
                              </m:r>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𝒕</m:t>
                              </m:r>
                              <m:r>
                                <a:rPr lang="en-US" sz="2900" b="1" i="1" smtClean="0">
                                  <a:solidFill>
                                    <a:srgbClr val="0070C0"/>
                                  </a:solidFill>
                                  <a:latin typeface="Cambria Math" panose="02040503050406030204" pitchFamily="18" charset="0"/>
                                </a:rPr>
                                <m:t>)</m:t>
                              </m:r>
                            </m:oMath>
                          </a14:m>
                          <a:endParaRPr lang="en-US" sz="2900" b="1" dirty="0">
                            <a:solidFill>
                              <a:srgbClr val="0070C0"/>
                            </a:solidFill>
                          </a:endParaRPr>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(1,3)</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(1,4)</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(1,5)</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(3,4)</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(3,5)</m:t>
                                </m:r>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r>
                                  <a:rPr lang="en-US" sz="2900" i="1" dirty="0" smtClean="0">
                                    <a:latin typeface="Cambria Math" panose="02040503050406030204" pitchFamily="18" charset="0"/>
                                  </a:rPr>
                                  <m:t>(4,5)</m:t>
                                </m:r>
                              </m:oMath>
                            </m:oMathPara>
                          </a14:m>
                          <a:endParaRPr lang="en-US" sz="2900" dirty="0"/>
                        </a:p>
                      </a:txBody>
                      <a:tcPr anchor="ctr" anchorCtr="1"/>
                    </a:tc>
                    <a:extLst>
                      <a:ext uri="{0D108BD9-81ED-4DB2-BD59-A6C34878D82A}">
                        <a16:rowId xmlns:a16="http://schemas.microsoft.com/office/drawing/2014/main" val="1713922889"/>
                      </a:ext>
                    </a:extLst>
                  </a:tr>
                  <a:tr h="1182472">
                    <a:tc>
                      <a:txBody>
                        <a:bodyPr/>
                        <a:lstStyle/>
                        <a:p>
                          <a:r>
                            <a:rPr lang="en-US" sz="2900" b="1" dirty="0">
                              <a:solidFill>
                                <a:srgbClr val="0070C0"/>
                              </a:solidFill>
                            </a:rPr>
                            <a:t>ratio </a:t>
                          </a:r>
                          <a14:m>
                            <m:oMath xmlns:m="http://schemas.openxmlformats.org/officeDocument/2006/math">
                              <m:f>
                                <m:fPr>
                                  <m:ctrlPr>
                                    <a:rPr lang="en-US" sz="2900" b="1" i="1" smtClean="0">
                                      <a:solidFill>
                                        <a:srgbClr val="0070C0"/>
                                      </a:solidFill>
                                      <a:latin typeface="Cambria Math" panose="02040503050406030204" pitchFamily="18" charset="0"/>
                                    </a:rPr>
                                  </m:ctrlPr>
                                </m:fPr>
                                <m:num>
                                  <m:sSub>
                                    <m:sSubPr>
                                      <m:ctrlPr>
                                        <a:rPr lang="en-US" sz="2900" b="1" i="1" smtClean="0">
                                          <a:solidFill>
                                            <a:srgbClr val="0070C0"/>
                                          </a:solidFill>
                                          <a:latin typeface="Cambria Math" panose="02040503050406030204" pitchFamily="18" charset="0"/>
                                        </a:rPr>
                                      </m:ctrlPr>
                                    </m:sSubPr>
                                    <m:e>
                                      <m:r>
                                        <a:rPr lang="en-US" sz="2900" b="1" i="1" smtClean="0">
                                          <a:solidFill>
                                            <a:srgbClr val="0070C0"/>
                                          </a:solidFill>
                                          <a:latin typeface="Cambria Math" panose="02040503050406030204" pitchFamily="18" charset="0"/>
                                        </a:rPr>
                                        <m:t>𝑷</m:t>
                                      </m:r>
                                    </m:e>
                                    <m:sub>
                                      <m:r>
                                        <a:rPr lang="en-US" sz="2900" b="1" i="1" smtClean="0">
                                          <a:solidFill>
                                            <a:srgbClr val="0070C0"/>
                                          </a:solidFill>
                                          <a:latin typeface="Cambria Math" panose="02040503050406030204" pitchFamily="18" charset="0"/>
                                        </a:rPr>
                                        <m:t>𝟐</m:t>
                                      </m:r>
                                    </m:sub>
                                  </m:sSub>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𝒔</m:t>
                                  </m:r>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𝒕</m:t>
                                  </m:r>
                                  <m:r>
                                    <a:rPr lang="en-US" sz="2900" b="1" i="1" smtClean="0">
                                      <a:solidFill>
                                        <a:srgbClr val="0070C0"/>
                                      </a:solidFill>
                                      <a:latin typeface="Cambria Math" panose="02040503050406030204" pitchFamily="18" charset="0"/>
                                    </a:rPr>
                                    <m:t>)</m:t>
                                  </m:r>
                                </m:num>
                                <m:den>
                                  <m:r>
                                    <a:rPr lang="en-US" sz="2900" b="1" i="1" smtClean="0">
                                      <a:solidFill>
                                        <a:srgbClr val="0070C0"/>
                                      </a:solidFill>
                                      <a:latin typeface="Cambria Math" panose="02040503050406030204" pitchFamily="18" charset="0"/>
                                    </a:rPr>
                                    <m:t>𝑷</m:t>
                                  </m:r>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𝒔</m:t>
                                  </m:r>
                                  <m:r>
                                    <a:rPr lang="en-US" sz="2900" b="1" i="1" smtClean="0">
                                      <a:solidFill>
                                        <a:srgbClr val="0070C0"/>
                                      </a:solidFill>
                                      <a:latin typeface="Cambria Math" panose="02040503050406030204" pitchFamily="18" charset="0"/>
                                    </a:rPr>
                                    <m:t>,</m:t>
                                  </m:r>
                                  <m:r>
                                    <a:rPr lang="en-US" sz="2900" b="1" i="1" smtClean="0">
                                      <a:solidFill>
                                        <a:srgbClr val="0070C0"/>
                                      </a:solidFill>
                                      <a:latin typeface="Cambria Math" panose="02040503050406030204" pitchFamily="18" charset="0"/>
                                    </a:rPr>
                                    <m:t>𝒕</m:t>
                                  </m:r>
                                  <m:r>
                                    <a:rPr lang="en-US" sz="2900" b="1" i="1" smtClean="0">
                                      <a:solidFill>
                                        <a:srgbClr val="0070C0"/>
                                      </a:solidFill>
                                      <a:latin typeface="Cambria Math" panose="02040503050406030204" pitchFamily="18" charset="0"/>
                                    </a:rPr>
                                    <m:t>)</m:t>
                                  </m:r>
                                </m:den>
                              </m:f>
                            </m:oMath>
                          </a14:m>
                          <a:endParaRPr lang="en-US" sz="2900" b="1" dirty="0">
                            <a:solidFill>
                              <a:srgbClr val="0070C0"/>
                            </a:solidFill>
                          </a:endParaRPr>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lang="en-US" sz="2900" i="1" smtClean="0">
                                        <a:latin typeface="Cambria Math" panose="02040503050406030204" pitchFamily="18" charset="0"/>
                                      </a:rPr>
                                    </m:ctrlPr>
                                  </m:fPr>
                                  <m:num>
                                    <m:r>
                                      <a:rPr lang="en-US" sz="2900" b="0" i="1" smtClean="0">
                                        <a:latin typeface="Cambria Math" panose="02040503050406030204" pitchFamily="18" charset="0"/>
                                      </a:rPr>
                                      <m:t>1</m:t>
                                    </m:r>
                                  </m:num>
                                  <m:den>
                                    <m:r>
                                      <a:rPr lang="en-US" sz="2900" b="0" i="1" smtClean="0">
                                        <a:latin typeface="Cambria Math" panose="02040503050406030204" pitchFamily="18" charset="0"/>
                                      </a:rPr>
                                      <m:t>1</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oMath>
                            </m:oMathPara>
                          </a14:m>
                          <a:endParaRPr lang="en-US" sz="2900" dirty="0"/>
                        </a:p>
                      </a:txBody>
                      <a:tcPr anchor="ctr" anchorCtr="1"/>
                    </a:tc>
                    <a:tc>
                      <a:txBody>
                        <a:bodyPr/>
                        <a:lstStyle/>
                        <a:p>
                          <a:pPr/>
                          <a14:m>
                            <m:oMathPara xmlns:m="http://schemas.openxmlformats.org/officeDocument/2006/math">
                              <m:oMathParaPr>
                                <m:jc m:val="centerGroup"/>
                              </m:oMathParaPr>
                              <m:oMath xmlns:m="http://schemas.openxmlformats.org/officeDocument/2006/math">
                                <m:f>
                                  <m:fPr>
                                    <m:ctrlP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num>
                                  <m:den>
                                    <m:r>
                                      <a:rPr kumimoji="0" lang="en-US" sz="29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oMath>
                            </m:oMathPara>
                          </a14:m>
                          <a:endParaRPr lang="en-US" sz="2900" dirty="0"/>
                        </a:p>
                      </a:txBody>
                      <a:tcPr anchor="ctr" anchorCtr="1"/>
                    </a:tc>
                    <a:extLst>
                      <a:ext uri="{0D108BD9-81ED-4DB2-BD59-A6C34878D82A}">
                        <a16:rowId xmlns:a16="http://schemas.microsoft.com/office/drawing/2014/main" val="2545028508"/>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44198734"/>
                  </p:ext>
                </p:extLst>
              </p:nvPr>
            </p:nvGraphicFramePr>
            <p:xfrm>
              <a:off x="816864" y="1801509"/>
              <a:ext cx="10304063" cy="1868863"/>
            </p:xfrm>
            <a:graphic>
              <a:graphicData uri="http://schemas.openxmlformats.org/drawingml/2006/table">
                <a:tbl>
                  <a:tblPr firstRow="1" bandRow="1">
                    <a:tableStyleId>{5940675A-B579-460E-94D1-54222C63F5DA}</a:tableStyleId>
                  </a:tblPr>
                  <a:tblGrid>
                    <a:gridCol w="2158348">
                      <a:extLst>
                        <a:ext uri="{9D8B030D-6E8A-4147-A177-3AD203B41FA5}">
                          <a16:colId xmlns:a16="http://schemas.microsoft.com/office/drawing/2014/main" val="526507222"/>
                        </a:ext>
                      </a:extLst>
                    </a:gridCol>
                    <a:gridCol w="1310185">
                      <a:extLst>
                        <a:ext uri="{9D8B030D-6E8A-4147-A177-3AD203B41FA5}">
                          <a16:colId xmlns:a16="http://schemas.microsoft.com/office/drawing/2014/main" val="720354786"/>
                        </a:ext>
                      </a:extLst>
                    </a:gridCol>
                    <a:gridCol w="1405719">
                      <a:extLst>
                        <a:ext uri="{9D8B030D-6E8A-4147-A177-3AD203B41FA5}">
                          <a16:colId xmlns:a16="http://schemas.microsoft.com/office/drawing/2014/main" val="240098297"/>
                        </a:ext>
                      </a:extLst>
                    </a:gridCol>
                    <a:gridCol w="1364777">
                      <a:extLst>
                        <a:ext uri="{9D8B030D-6E8A-4147-A177-3AD203B41FA5}">
                          <a16:colId xmlns:a16="http://schemas.microsoft.com/office/drawing/2014/main" val="1761228441"/>
                        </a:ext>
                      </a:extLst>
                    </a:gridCol>
                    <a:gridCol w="1392071">
                      <a:extLst>
                        <a:ext uri="{9D8B030D-6E8A-4147-A177-3AD203B41FA5}">
                          <a16:colId xmlns:a16="http://schemas.microsoft.com/office/drawing/2014/main" val="2787587326"/>
                        </a:ext>
                      </a:extLst>
                    </a:gridCol>
                    <a:gridCol w="1351129">
                      <a:extLst>
                        <a:ext uri="{9D8B030D-6E8A-4147-A177-3AD203B41FA5}">
                          <a16:colId xmlns:a16="http://schemas.microsoft.com/office/drawing/2014/main" val="2521093146"/>
                        </a:ext>
                      </a:extLst>
                    </a:gridCol>
                    <a:gridCol w="1321834">
                      <a:extLst>
                        <a:ext uri="{9D8B030D-6E8A-4147-A177-3AD203B41FA5}">
                          <a16:colId xmlns:a16="http://schemas.microsoft.com/office/drawing/2014/main" val="2061432592"/>
                        </a:ext>
                      </a:extLst>
                    </a:gridCol>
                  </a:tblGrid>
                  <a:tr h="686391">
                    <a:tc>
                      <a:txBody>
                        <a:bodyPr/>
                        <a:lstStyle/>
                        <a:p>
                          <a:endParaRPr lang="en-US"/>
                        </a:p>
                      </a:txBody>
                      <a:tcPr anchor="ctr" anchorCtr="1">
                        <a:blipFill>
                          <a:blip r:embed="rId4"/>
                          <a:stretch>
                            <a:fillRect l="-565" t="-885" r="-378249" b="-174336"/>
                          </a:stretch>
                        </a:blipFill>
                      </a:tcPr>
                    </a:tc>
                    <a:tc>
                      <a:txBody>
                        <a:bodyPr/>
                        <a:lstStyle/>
                        <a:p>
                          <a:endParaRPr lang="en-US"/>
                        </a:p>
                      </a:txBody>
                      <a:tcPr anchor="ctr" anchorCtr="1">
                        <a:blipFill>
                          <a:blip r:embed="rId4"/>
                          <a:stretch>
                            <a:fillRect l="-165581" t="-885" r="-522791" b="-174336"/>
                          </a:stretch>
                        </a:blipFill>
                      </a:tcPr>
                    </a:tc>
                    <a:tc>
                      <a:txBody>
                        <a:bodyPr/>
                        <a:lstStyle/>
                        <a:p>
                          <a:endParaRPr lang="en-US"/>
                        </a:p>
                      </a:txBody>
                      <a:tcPr anchor="ctr" anchorCtr="1">
                        <a:blipFill>
                          <a:blip r:embed="rId4"/>
                          <a:stretch>
                            <a:fillRect l="-247186" t="-885" r="-386580" b="-174336"/>
                          </a:stretch>
                        </a:blipFill>
                      </a:tcPr>
                    </a:tc>
                    <a:tc>
                      <a:txBody>
                        <a:bodyPr/>
                        <a:lstStyle/>
                        <a:p>
                          <a:endParaRPr lang="en-US"/>
                        </a:p>
                      </a:txBody>
                      <a:tcPr anchor="ctr" anchorCtr="1">
                        <a:blipFill>
                          <a:blip r:embed="rId4"/>
                          <a:stretch>
                            <a:fillRect l="-358036" t="-885" r="-298661" b="-174336"/>
                          </a:stretch>
                        </a:blipFill>
                      </a:tcPr>
                    </a:tc>
                    <a:tc>
                      <a:txBody>
                        <a:bodyPr/>
                        <a:lstStyle/>
                        <a:p>
                          <a:endParaRPr lang="en-US"/>
                        </a:p>
                      </a:txBody>
                      <a:tcPr anchor="ctr" anchorCtr="1">
                        <a:blipFill>
                          <a:blip r:embed="rId4"/>
                          <a:stretch>
                            <a:fillRect l="-450000" t="-885" r="-193421" b="-174336"/>
                          </a:stretch>
                        </a:blipFill>
                      </a:tcPr>
                    </a:tc>
                    <a:tc>
                      <a:txBody>
                        <a:bodyPr/>
                        <a:lstStyle/>
                        <a:p>
                          <a:endParaRPr lang="en-US"/>
                        </a:p>
                      </a:txBody>
                      <a:tcPr anchor="ctr" anchorCtr="1">
                        <a:blipFill>
                          <a:blip r:embed="rId4"/>
                          <a:stretch>
                            <a:fillRect l="-564865" t="-885" r="-98649" b="-174336"/>
                          </a:stretch>
                        </a:blipFill>
                      </a:tcPr>
                    </a:tc>
                    <a:tc>
                      <a:txBody>
                        <a:bodyPr/>
                        <a:lstStyle/>
                        <a:p>
                          <a:endParaRPr lang="en-US"/>
                        </a:p>
                      </a:txBody>
                      <a:tcPr anchor="ctr" anchorCtr="1">
                        <a:blipFill>
                          <a:blip r:embed="rId4"/>
                          <a:stretch>
                            <a:fillRect l="-680184" t="-885" r="-922" b="-174336"/>
                          </a:stretch>
                        </a:blipFill>
                      </a:tcPr>
                    </a:tc>
                    <a:extLst>
                      <a:ext uri="{0D108BD9-81ED-4DB2-BD59-A6C34878D82A}">
                        <a16:rowId xmlns:a16="http://schemas.microsoft.com/office/drawing/2014/main" val="1713922889"/>
                      </a:ext>
                    </a:extLst>
                  </a:tr>
                  <a:tr h="1182472">
                    <a:tc>
                      <a:txBody>
                        <a:bodyPr/>
                        <a:lstStyle/>
                        <a:p>
                          <a:endParaRPr lang="en-US"/>
                        </a:p>
                      </a:txBody>
                      <a:tcPr anchor="ctr" anchorCtr="1">
                        <a:blipFill>
                          <a:blip r:embed="rId4"/>
                          <a:stretch>
                            <a:fillRect l="-565" t="-58462" r="-378249" b="-1026"/>
                          </a:stretch>
                        </a:blipFill>
                      </a:tcPr>
                    </a:tc>
                    <a:tc>
                      <a:txBody>
                        <a:bodyPr/>
                        <a:lstStyle/>
                        <a:p>
                          <a:endParaRPr lang="en-US"/>
                        </a:p>
                      </a:txBody>
                      <a:tcPr anchor="ctr" anchorCtr="1">
                        <a:blipFill>
                          <a:blip r:embed="rId4"/>
                          <a:stretch>
                            <a:fillRect l="-165581" t="-58462" r="-522791" b="-1026"/>
                          </a:stretch>
                        </a:blipFill>
                      </a:tcPr>
                    </a:tc>
                    <a:tc>
                      <a:txBody>
                        <a:bodyPr/>
                        <a:lstStyle/>
                        <a:p>
                          <a:endParaRPr lang="en-US"/>
                        </a:p>
                      </a:txBody>
                      <a:tcPr anchor="ctr" anchorCtr="1">
                        <a:blipFill>
                          <a:blip r:embed="rId4"/>
                          <a:stretch>
                            <a:fillRect l="-247186" t="-58462" r="-386580" b="-1026"/>
                          </a:stretch>
                        </a:blipFill>
                      </a:tcPr>
                    </a:tc>
                    <a:tc>
                      <a:txBody>
                        <a:bodyPr/>
                        <a:lstStyle/>
                        <a:p>
                          <a:endParaRPr lang="en-US"/>
                        </a:p>
                      </a:txBody>
                      <a:tcPr anchor="ctr" anchorCtr="1">
                        <a:blipFill>
                          <a:blip r:embed="rId4"/>
                          <a:stretch>
                            <a:fillRect l="-358036" t="-58462" r="-298661" b="-1026"/>
                          </a:stretch>
                        </a:blipFill>
                      </a:tcPr>
                    </a:tc>
                    <a:tc>
                      <a:txBody>
                        <a:bodyPr/>
                        <a:lstStyle/>
                        <a:p>
                          <a:endParaRPr lang="en-US"/>
                        </a:p>
                      </a:txBody>
                      <a:tcPr anchor="ctr" anchorCtr="1">
                        <a:blipFill>
                          <a:blip r:embed="rId4"/>
                          <a:stretch>
                            <a:fillRect l="-450000" t="-58462" r="-193421" b="-1026"/>
                          </a:stretch>
                        </a:blipFill>
                      </a:tcPr>
                    </a:tc>
                    <a:tc>
                      <a:txBody>
                        <a:bodyPr/>
                        <a:lstStyle/>
                        <a:p>
                          <a:endParaRPr lang="en-US"/>
                        </a:p>
                      </a:txBody>
                      <a:tcPr anchor="ctr" anchorCtr="1">
                        <a:blipFill>
                          <a:blip r:embed="rId4"/>
                          <a:stretch>
                            <a:fillRect l="-564865" t="-58462" r="-98649" b="-1026"/>
                          </a:stretch>
                        </a:blipFill>
                      </a:tcPr>
                    </a:tc>
                    <a:tc>
                      <a:txBody>
                        <a:bodyPr/>
                        <a:lstStyle/>
                        <a:p>
                          <a:endParaRPr lang="en-US"/>
                        </a:p>
                      </a:txBody>
                      <a:tcPr anchor="ctr" anchorCtr="1">
                        <a:blipFill>
                          <a:blip r:embed="rId4"/>
                          <a:stretch>
                            <a:fillRect l="-680184" t="-58462" r="-922" b="-1026"/>
                          </a:stretch>
                        </a:blipFill>
                      </a:tcPr>
                    </a:tc>
                    <a:extLst>
                      <a:ext uri="{0D108BD9-81ED-4DB2-BD59-A6C34878D82A}">
                        <a16:rowId xmlns:a16="http://schemas.microsoft.com/office/drawing/2014/main" val="2545028508"/>
                      </a:ext>
                    </a:extLst>
                  </a:tr>
                </a:tbl>
              </a:graphicData>
            </a:graphic>
          </p:graphicFrame>
        </mc:Fallback>
      </mc:AlternateContent>
    </p:spTree>
    <p:extLst>
      <p:ext uri="{BB962C8B-B14F-4D97-AF65-F5344CB8AC3E}">
        <p14:creationId xmlns:p14="http://schemas.microsoft.com/office/powerpoint/2010/main" val="443489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Betweenness Centrality</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21</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normAutofit/>
              </a:bodyPr>
              <a:lstStyle/>
              <a:p>
                <a:pPr marL="0" indent="0">
                  <a:buNone/>
                </a:pPr>
                <a:r>
                  <a:rPr lang="en-US" dirty="0"/>
                  <a:t>Given a graph on </a:t>
                </a:r>
                <a14:m>
                  <m:oMath xmlns:m="http://schemas.openxmlformats.org/officeDocument/2006/math">
                    <m:r>
                      <a:rPr lang="en-US" i="1" dirty="0" smtClean="0">
                        <a:latin typeface="Cambria Math" panose="02040503050406030204" pitchFamily="18" charset="0"/>
                      </a:rPr>
                      <m:t>𝑛</m:t>
                    </m:r>
                  </m:oMath>
                </a14:m>
                <a:r>
                  <a:rPr lang="en-US" dirty="0"/>
                  <a:t> vertices, the </a:t>
                </a:r>
                <a:r>
                  <a:rPr lang="en-US" dirty="0">
                    <a:solidFill>
                      <a:srgbClr val="FF0000"/>
                    </a:solidFill>
                  </a:rPr>
                  <a:t>betweenness centrality </a:t>
                </a:r>
                <a:r>
                  <a:rPr lang="en-US" dirty="0"/>
                  <a:t>of a vertex 𝑖 (or simply the </a:t>
                </a:r>
                <a:r>
                  <a:rPr lang="en-US" dirty="0">
                    <a:solidFill>
                      <a:srgbClr val="FF0000"/>
                    </a:solidFill>
                  </a:rPr>
                  <a:t>betweenness</a:t>
                </a:r>
                <a:r>
                  <a:rPr lang="en-US" dirty="0"/>
                  <a:t> of 𝑖) is denoted by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𝑖</m:t>
                        </m:r>
                      </m:sub>
                    </m:sSub>
                  </m:oMath>
                </a14:m>
                <a:r>
                  <a:rPr lang="en-US" dirty="0"/>
                  <a:t> and defined by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1178" t="-1764" r="-16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005356" y="2988186"/>
                <a:ext cx="4181287" cy="1209434"/>
              </a:xfrm>
              <a:prstGeom prst="rect">
                <a:avLst/>
              </a:prstGeom>
              <a:noFill/>
              <a:ln w="63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i="1">
                              <a:latin typeface="Cambria Math" panose="02040503050406030204" pitchFamily="18" charset="0"/>
                            </a:rPr>
                            <m:t>𝑖</m:t>
                          </m:r>
                        </m:sub>
                      </m:sSub>
                      <m:r>
                        <a:rPr lang="en-US" sz="2900" b="0" i="1" smtClean="0">
                          <a:latin typeface="Cambria Math" panose="02040503050406030204" pitchFamily="18" charset="0"/>
                        </a:rPr>
                        <m:t> </m:t>
                      </m:r>
                      <m:r>
                        <a:rPr lang="en-US" sz="2900" i="1">
                          <a:latin typeface="Cambria Math" panose="02040503050406030204" pitchFamily="18" charset="0"/>
                        </a:rPr>
                        <m:t>=</m:t>
                      </m:r>
                      <m:r>
                        <a:rPr lang="en-US" sz="2900" b="0" i="1" smtClean="0">
                          <a:latin typeface="Cambria Math" panose="02040503050406030204" pitchFamily="18" charset="0"/>
                        </a:rPr>
                        <m:t> </m:t>
                      </m:r>
                      <m:f>
                        <m:fPr>
                          <m:ctrlPr>
                            <a:rPr lang="en-US" sz="2900" i="1" smtClean="0">
                              <a:latin typeface="Cambria Math" panose="02040503050406030204" pitchFamily="18" charset="0"/>
                            </a:rPr>
                          </m:ctrlPr>
                        </m:fPr>
                        <m:num>
                          <m:r>
                            <a:rPr lang="en-US" sz="2900" b="0" i="1" smtClean="0">
                              <a:latin typeface="Cambria Math" panose="02040503050406030204" pitchFamily="18" charset="0"/>
                            </a:rPr>
                            <m:t>1</m:t>
                          </m:r>
                        </m:num>
                        <m:den>
                          <m:d>
                            <m:dPr>
                              <m:ctrlPr>
                                <a:rPr lang="en-US" sz="2900" i="1" smtClean="0">
                                  <a:latin typeface="Cambria Math" panose="02040503050406030204" pitchFamily="18" charset="0"/>
                                </a:rPr>
                              </m:ctrlPr>
                            </m:dPr>
                            <m:e>
                              <m:f>
                                <m:fPr>
                                  <m:type m:val="noBar"/>
                                  <m:ctrlPr>
                                    <a:rPr lang="en-US" sz="2900" i="1" smtClean="0">
                                      <a:latin typeface="Cambria Math" panose="02040503050406030204" pitchFamily="18" charset="0"/>
                                    </a:rPr>
                                  </m:ctrlPr>
                                </m:fPr>
                                <m:num>
                                  <m:r>
                                    <a:rPr lang="en-US" sz="2900" b="0" i="1" smtClean="0">
                                      <a:latin typeface="Cambria Math" panose="02040503050406030204" pitchFamily="18" charset="0"/>
                                    </a:rPr>
                                    <m:t>𝑛</m:t>
                                  </m:r>
                                  <m:r>
                                    <a:rPr lang="en-US" sz="2900" b="0" i="1" smtClean="0">
                                      <a:latin typeface="Cambria Math" panose="02040503050406030204" pitchFamily="18" charset="0"/>
                                    </a:rPr>
                                    <m:t>−1</m:t>
                                  </m:r>
                                </m:num>
                                <m:den>
                                  <m:r>
                                    <a:rPr lang="en-US" sz="2900" b="0" i="1" smtClean="0">
                                      <a:latin typeface="Cambria Math" panose="02040503050406030204" pitchFamily="18" charset="0"/>
                                    </a:rPr>
                                    <m:t>2</m:t>
                                  </m:r>
                                </m:den>
                              </m:f>
                            </m:e>
                          </m:d>
                        </m:den>
                      </m:f>
                      <m:r>
                        <a:rPr lang="en-US" sz="2900" b="0" i="1" smtClean="0">
                          <a:latin typeface="Cambria Math" panose="02040503050406030204" pitchFamily="18" charset="0"/>
                        </a:rPr>
                        <m:t> </m:t>
                      </m:r>
                      <m:nary>
                        <m:naryPr>
                          <m:chr m:val="∑"/>
                          <m:supHide m:val="on"/>
                          <m:ctrlPr>
                            <a:rPr lang="en-US" sz="2900" i="1" smtClean="0">
                              <a:latin typeface="Cambria Math" panose="02040503050406030204" pitchFamily="18" charset="0"/>
                            </a:rPr>
                          </m:ctrlPr>
                        </m:naryPr>
                        <m:sub>
                          <m:r>
                            <m:rPr>
                              <m:brk m:alnAt="7"/>
                            </m:rP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sub>
                        <m:sup/>
                        <m:e>
                          <m:f>
                            <m:fPr>
                              <m:ctrlPr>
                                <a:rPr lang="en-US" sz="2900" i="1" smtClean="0">
                                  <a:latin typeface="Cambria Math" panose="02040503050406030204" pitchFamily="18" charset="0"/>
                                </a:rPr>
                              </m:ctrlPr>
                            </m:fPr>
                            <m:num>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𝑃</m:t>
                                  </m:r>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num>
                            <m:den>
                              <m:r>
                                <a:rPr lang="en-US" sz="2900" i="1" smtClean="0">
                                  <a:latin typeface="Cambria Math" panose="02040503050406030204" pitchFamily="18" charset="0"/>
                                </a:rPr>
                                <m:t>𝑃</m:t>
                              </m:r>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den>
                          </m:f>
                        </m:e>
                      </m:nary>
                    </m:oMath>
                  </m:oMathPara>
                </a14:m>
                <a:endParaRPr lang="en-US" sz="2900" dirty="0"/>
              </a:p>
            </p:txBody>
          </p:sp>
        </mc:Choice>
        <mc:Fallback xmlns="">
          <p:sp>
            <p:nvSpPr>
              <p:cNvPr id="5" name="TextBox 4"/>
              <p:cNvSpPr txBox="1">
                <a:spLocks noRot="1" noChangeAspect="1" noMove="1" noResize="1" noEditPoints="1" noAdjustHandles="1" noChangeArrowheads="1" noChangeShapeType="1" noTextEdit="1"/>
              </p:cNvSpPr>
              <p:nvPr/>
            </p:nvSpPr>
            <p:spPr>
              <a:xfrm>
                <a:off x="4005356" y="2988186"/>
                <a:ext cx="4181287" cy="1209434"/>
              </a:xfrm>
              <a:prstGeom prst="rect">
                <a:avLst/>
              </a:prstGeom>
              <a:blipFill>
                <a:blip r:embed="rId3"/>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16864" y="4578620"/>
                <a:ext cx="10133634" cy="1431161"/>
              </a:xfrm>
              <a:prstGeom prst="rect">
                <a:avLst/>
              </a:prstGeom>
              <a:noFill/>
            </p:spPr>
            <p:txBody>
              <a:bodyPr wrap="square" rtlCol="0">
                <a:spAutoFit/>
              </a:bodyPr>
              <a:lstStyle/>
              <a:p>
                <a:r>
                  <a:rPr lang="en-US" sz="2900" dirty="0"/>
                  <a:t>where the sum is taken over all unordered pairs of vertices </a:t>
                </a:r>
                <a14:m>
                  <m:oMath xmlns:m="http://schemas.openxmlformats.org/officeDocument/2006/math">
                    <m:r>
                      <a:rPr lang="en-US" sz="2900" i="1" dirty="0" smtClean="0">
                        <a:latin typeface="Cambria Math" panose="02040503050406030204" pitchFamily="18" charset="0"/>
                      </a:rPr>
                      <m:t>(</m:t>
                    </m:r>
                    <m:r>
                      <a:rPr lang="en-US" sz="2900" b="0" i="1" dirty="0" smtClean="0">
                        <a:latin typeface="Cambria Math" panose="02040503050406030204" pitchFamily="18" charset="0"/>
                      </a:rPr>
                      <m:t>𝑠</m:t>
                    </m:r>
                    <m:r>
                      <a:rPr lang="en-US" sz="2900" b="0" i="1" dirty="0" smtClean="0">
                        <a:latin typeface="Cambria Math" panose="02040503050406030204" pitchFamily="18" charset="0"/>
                      </a:rPr>
                      <m:t>, </m:t>
                    </m:r>
                    <m:r>
                      <a:rPr lang="en-US" sz="2900" b="0" i="1" dirty="0" smtClean="0">
                        <a:latin typeface="Cambria Math" panose="02040503050406030204" pitchFamily="18" charset="0"/>
                      </a:rPr>
                      <m:t>𝑡</m:t>
                    </m:r>
                    <m:r>
                      <a:rPr lang="en-US" sz="2900" i="1" dirty="0" smtClean="0">
                        <a:latin typeface="Cambria Math" panose="02040503050406030204" pitchFamily="18" charset="0"/>
                      </a:rPr>
                      <m:t>)</m:t>
                    </m:r>
                  </m:oMath>
                </a14:m>
                <a:r>
                  <a:rPr lang="en-US" sz="2900" dirty="0"/>
                  <a:t> such that </a:t>
                </a:r>
                <a14:m>
                  <m:oMath xmlns:m="http://schemas.openxmlformats.org/officeDocument/2006/math">
                    <m:r>
                      <a:rPr lang="en-US" sz="2900" b="0" i="1" smtClean="0">
                        <a:latin typeface="Cambria Math" panose="02040503050406030204" pitchFamily="18" charset="0"/>
                        <a:ea typeface="Cambria Math" panose="02040503050406030204" pitchFamily="18" charset="0"/>
                      </a:rPr>
                      <m:t>𝑠</m:t>
                    </m:r>
                    <m:r>
                      <a:rPr lang="en-US" sz="2900" b="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𝑖</m:t>
                    </m:r>
                    <m:r>
                      <a:rPr lang="en-US" sz="2900" b="0" i="1" smtClean="0">
                        <a:latin typeface="Cambria Math" panose="02040503050406030204" pitchFamily="18" charset="0"/>
                        <a:ea typeface="Cambria Math" panose="02040503050406030204" pitchFamily="18" charset="0"/>
                      </a:rPr>
                      <m:t>,  </m:t>
                    </m:r>
                    <m:r>
                      <a:rPr lang="en-US" sz="2900" b="0" i="1" smtClean="0">
                        <a:latin typeface="Cambria Math" panose="02040503050406030204" pitchFamily="18" charset="0"/>
                        <a:ea typeface="Cambria Math" panose="02040503050406030204" pitchFamily="18" charset="0"/>
                      </a:rPr>
                      <m:t>𝑡</m:t>
                    </m:r>
                    <m:r>
                      <a:rPr lang="en-US" sz="2900" b="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𝑖</m:t>
                    </m:r>
                    <m:r>
                      <a:rPr lang="en-US" sz="2900" b="0" i="0" smtClean="0">
                        <a:latin typeface="Cambria Math" panose="02040503050406030204" pitchFamily="18" charset="0"/>
                        <a:ea typeface="Cambria Math" panose="02040503050406030204" pitchFamily="18" charset="0"/>
                      </a:rPr>
                      <m:t>,</m:t>
                    </m:r>
                  </m:oMath>
                </a14:m>
                <a:r>
                  <a:rPr lang="en-US" sz="2900" dirty="0"/>
                  <a:t> and </a:t>
                </a:r>
                <a14:m>
                  <m:oMath xmlns:m="http://schemas.openxmlformats.org/officeDocument/2006/math">
                    <m:r>
                      <a:rPr lang="en-US" sz="2900" b="0" i="1" smtClean="0">
                        <a:latin typeface="Cambria Math" panose="02040503050406030204" pitchFamily="18" charset="0"/>
                      </a:rPr>
                      <m:t>𝑠</m:t>
                    </m:r>
                    <m:r>
                      <a:rPr lang="en-US" sz="2900" b="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𝑡</m:t>
                    </m:r>
                  </m:oMath>
                </a14:m>
                <a:r>
                  <a:rPr lang="en-US" sz="2900" dirty="0"/>
                  <a:t>. We adopt the convention that the </a:t>
                </a:r>
                <a14:m>
                  <m:oMath xmlns:m="http://schemas.openxmlformats.org/officeDocument/2006/math">
                    <m:r>
                      <a:rPr lang="en-US" sz="2900" i="1">
                        <a:latin typeface="Cambria Math" panose="02040503050406030204" pitchFamily="18" charset="0"/>
                      </a:rPr>
                      <m:t>(</m:t>
                    </m:r>
                    <m:r>
                      <a:rPr lang="en-US" sz="2900" b="0" i="1" smtClean="0">
                        <a:latin typeface="Cambria Math" panose="02040503050406030204" pitchFamily="18" charset="0"/>
                      </a:rPr>
                      <m:t>𝑠</m:t>
                    </m:r>
                    <m:r>
                      <a:rPr lang="en-US" sz="2900" i="1">
                        <a:latin typeface="Cambria Math" panose="02040503050406030204" pitchFamily="18" charset="0"/>
                      </a:rPr>
                      <m:t>,</m:t>
                    </m:r>
                    <m:r>
                      <a:rPr lang="en-US" sz="2900" b="0" i="1" smtClean="0">
                        <a:latin typeface="Cambria Math" panose="02040503050406030204" pitchFamily="18" charset="0"/>
                      </a:rPr>
                      <m:t>𝑡</m:t>
                    </m:r>
                    <m:r>
                      <a:rPr lang="en-US" sz="2900" i="1">
                        <a:latin typeface="Cambria Math" panose="02040503050406030204" pitchFamily="18" charset="0"/>
                      </a:rPr>
                      <m:t>)</m:t>
                    </m:r>
                  </m:oMath>
                </a14:m>
                <a:r>
                  <a:rPr lang="en-US" sz="2900" dirty="0"/>
                  <a:t>th term in the sum is zero if </a:t>
                </a:r>
                <a14:m>
                  <m:oMath xmlns:m="http://schemas.openxmlformats.org/officeDocument/2006/math">
                    <m:r>
                      <a:rPr lang="en-US" sz="2900" i="1">
                        <a:latin typeface="Cambria Math" panose="02040503050406030204" pitchFamily="18" charset="0"/>
                      </a:rPr>
                      <m:t>𝑃</m:t>
                    </m:r>
                    <m:d>
                      <m:dPr>
                        <m:ctrlPr>
                          <a:rPr lang="en-US" sz="2900" i="1">
                            <a:latin typeface="Cambria Math" panose="02040503050406030204" pitchFamily="18" charset="0"/>
                          </a:rPr>
                        </m:ctrlPr>
                      </m:dPr>
                      <m:e>
                        <m:r>
                          <a:rPr lang="en-US" sz="2900" b="0" i="1" smtClean="0">
                            <a:latin typeface="Cambria Math" panose="02040503050406030204" pitchFamily="18" charset="0"/>
                          </a:rPr>
                          <m:t>𝑠</m:t>
                        </m:r>
                        <m:r>
                          <a:rPr lang="en-US" sz="2900" i="1">
                            <a:latin typeface="Cambria Math" panose="02040503050406030204" pitchFamily="18" charset="0"/>
                          </a:rPr>
                          <m:t>,</m:t>
                        </m:r>
                        <m:r>
                          <a:rPr lang="en-US" sz="2900" b="0" i="1" smtClean="0">
                            <a:latin typeface="Cambria Math" panose="02040503050406030204" pitchFamily="18" charset="0"/>
                          </a:rPr>
                          <m:t>𝑡</m:t>
                        </m:r>
                      </m:e>
                    </m:d>
                    <m:r>
                      <a:rPr lang="en-US" sz="2900" i="1">
                        <a:latin typeface="Cambria Math" panose="02040503050406030204" pitchFamily="18" charset="0"/>
                      </a:rPr>
                      <m:t>=0</m:t>
                    </m:r>
                  </m:oMath>
                </a14:m>
                <a:r>
                  <a:rPr lang="en-US" sz="2900" dirty="0"/>
                  <a:t>. </a:t>
                </a:r>
              </a:p>
            </p:txBody>
          </p:sp>
        </mc:Choice>
        <mc:Fallback xmlns="">
          <p:sp>
            <p:nvSpPr>
              <p:cNvPr id="7" name="TextBox 6"/>
              <p:cNvSpPr txBox="1">
                <a:spLocks noRot="1" noChangeAspect="1" noMove="1" noResize="1" noEditPoints="1" noAdjustHandles="1" noChangeArrowheads="1" noChangeShapeType="1" noTextEdit="1"/>
              </p:cNvSpPr>
              <p:nvPr/>
            </p:nvSpPr>
            <p:spPr>
              <a:xfrm>
                <a:off x="816864" y="4578620"/>
                <a:ext cx="10133634" cy="1431161"/>
              </a:xfrm>
              <a:prstGeom prst="rect">
                <a:avLst/>
              </a:prstGeom>
              <a:blipFill>
                <a:blip r:embed="rId4"/>
                <a:stretch>
                  <a:fillRect l="-1264" t="-4255" r="-1925" b="-11489"/>
                </a:stretch>
              </a:blipFill>
            </p:spPr>
            <p:txBody>
              <a:bodyPr/>
              <a:lstStyle/>
              <a:p>
                <a:r>
                  <a:rPr lang="en-US">
                    <a:noFill/>
                  </a:rPr>
                  <a:t> </a:t>
                </a:r>
              </a:p>
            </p:txBody>
          </p:sp>
        </mc:Fallback>
      </mc:AlternateContent>
    </p:spTree>
    <p:extLst>
      <p:ext uri="{BB962C8B-B14F-4D97-AF65-F5344CB8AC3E}">
        <p14:creationId xmlns:p14="http://schemas.microsoft.com/office/powerpoint/2010/main" val="1901234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22</a:t>
            </a:fld>
            <a:endParaRPr lang="en-US"/>
          </a:p>
        </p:txBody>
      </p:sp>
      <p:pic>
        <p:nvPicPr>
          <p:cNvPr id="5" name="Content Placeholder 4"/>
          <p:cNvPicPr>
            <a:picLocks noGrp="1" noChangeAspect="1"/>
          </p:cNvPicPr>
          <p:nvPr>
            <p:ph sz="quarter" idx="1"/>
          </p:nvPr>
        </p:nvPicPr>
        <p:blipFill>
          <a:blip r:embed="rId2"/>
          <a:stretch>
            <a:fillRect/>
          </a:stretch>
        </p:blipFill>
        <p:spPr>
          <a:xfrm>
            <a:off x="816864" y="1980403"/>
            <a:ext cx="3816427" cy="208501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860176" y="1882678"/>
                <a:ext cx="4181287" cy="1209434"/>
              </a:xfrm>
              <a:prstGeom prst="rect">
                <a:avLst/>
              </a:prstGeom>
              <a:noFill/>
              <a:ln w="63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i="1">
                              <a:latin typeface="Cambria Math" panose="02040503050406030204" pitchFamily="18" charset="0"/>
                            </a:rPr>
                            <m:t>𝑖</m:t>
                          </m:r>
                        </m:sub>
                      </m:sSub>
                      <m:r>
                        <a:rPr lang="en-US" sz="2900" b="0" i="1" smtClean="0">
                          <a:latin typeface="Cambria Math" panose="02040503050406030204" pitchFamily="18" charset="0"/>
                        </a:rPr>
                        <m:t> </m:t>
                      </m:r>
                      <m:r>
                        <a:rPr lang="en-US" sz="2900" i="1">
                          <a:latin typeface="Cambria Math" panose="02040503050406030204" pitchFamily="18" charset="0"/>
                        </a:rPr>
                        <m:t>=</m:t>
                      </m:r>
                      <m:r>
                        <a:rPr lang="en-US" sz="2900" b="0" i="1" smtClean="0">
                          <a:latin typeface="Cambria Math" panose="02040503050406030204" pitchFamily="18" charset="0"/>
                        </a:rPr>
                        <m:t> </m:t>
                      </m:r>
                      <m:f>
                        <m:fPr>
                          <m:ctrlPr>
                            <a:rPr lang="en-US" sz="2900" i="1" smtClean="0">
                              <a:latin typeface="Cambria Math" panose="02040503050406030204" pitchFamily="18" charset="0"/>
                            </a:rPr>
                          </m:ctrlPr>
                        </m:fPr>
                        <m:num>
                          <m:r>
                            <a:rPr lang="en-US" sz="2900" b="0" i="1" smtClean="0">
                              <a:latin typeface="Cambria Math" panose="02040503050406030204" pitchFamily="18" charset="0"/>
                            </a:rPr>
                            <m:t>1</m:t>
                          </m:r>
                        </m:num>
                        <m:den>
                          <m:d>
                            <m:dPr>
                              <m:ctrlPr>
                                <a:rPr lang="en-US" sz="2900" i="1" smtClean="0">
                                  <a:latin typeface="Cambria Math" panose="02040503050406030204" pitchFamily="18" charset="0"/>
                                </a:rPr>
                              </m:ctrlPr>
                            </m:dPr>
                            <m:e>
                              <m:f>
                                <m:fPr>
                                  <m:type m:val="noBar"/>
                                  <m:ctrlPr>
                                    <a:rPr lang="en-US" sz="2900" i="1" smtClean="0">
                                      <a:latin typeface="Cambria Math" panose="02040503050406030204" pitchFamily="18" charset="0"/>
                                    </a:rPr>
                                  </m:ctrlPr>
                                </m:fPr>
                                <m:num>
                                  <m:r>
                                    <a:rPr lang="en-US" sz="2900" b="0" i="1" smtClean="0">
                                      <a:latin typeface="Cambria Math" panose="02040503050406030204" pitchFamily="18" charset="0"/>
                                    </a:rPr>
                                    <m:t>𝑛</m:t>
                                  </m:r>
                                  <m:r>
                                    <a:rPr lang="en-US" sz="2900" b="0" i="1" smtClean="0">
                                      <a:latin typeface="Cambria Math" panose="02040503050406030204" pitchFamily="18" charset="0"/>
                                    </a:rPr>
                                    <m:t>−1</m:t>
                                  </m:r>
                                </m:num>
                                <m:den>
                                  <m:r>
                                    <a:rPr lang="en-US" sz="2900" b="0" i="1" smtClean="0">
                                      <a:latin typeface="Cambria Math" panose="02040503050406030204" pitchFamily="18" charset="0"/>
                                    </a:rPr>
                                    <m:t>2</m:t>
                                  </m:r>
                                </m:den>
                              </m:f>
                            </m:e>
                          </m:d>
                        </m:den>
                      </m:f>
                      <m:r>
                        <a:rPr lang="en-US" sz="2900" b="0" i="1" smtClean="0">
                          <a:latin typeface="Cambria Math" panose="02040503050406030204" pitchFamily="18" charset="0"/>
                        </a:rPr>
                        <m:t> </m:t>
                      </m:r>
                      <m:nary>
                        <m:naryPr>
                          <m:chr m:val="∑"/>
                          <m:supHide m:val="on"/>
                          <m:ctrlPr>
                            <a:rPr lang="en-US" sz="2900" i="1" smtClean="0">
                              <a:latin typeface="Cambria Math" panose="02040503050406030204" pitchFamily="18" charset="0"/>
                            </a:rPr>
                          </m:ctrlPr>
                        </m:naryPr>
                        <m:sub>
                          <m:r>
                            <m:rPr>
                              <m:brk m:alnAt="7"/>
                            </m:rP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sub>
                        <m:sup/>
                        <m:e>
                          <m:f>
                            <m:fPr>
                              <m:ctrlPr>
                                <a:rPr lang="en-US" sz="2900" i="1" smtClean="0">
                                  <a:latin typeface="Cambria Math" panose="02040503050406030204" pitchFamily="18" charset="0"/>
                                </a:rPr>
                              </m:ctrlPr>
                            </m:fPr>
                            <m:num>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𝑃</m:t>
                                  </m:r>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num>
                            <m:den>
                              <m:r>
                                <a:rPr lang="en-US" sz="2900" i="1" smtClean="0">
                                  <a:latin typeface="Cambria Math" panose="02040503050406030204" pitchFamily="18" charset="0"/>
                                </a:rPr>
                                <m:t>𝑃</m:t>
                              </m:r>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den>
                          </m:f>
                        </m:e>
                      </m:nary>
                    </m:oMath>
                  </m:oMathPara>
                </a14:m>
                <a:endParaRPr lang="en-US" sz="2900" dirty="0"/>
              </a:p>
            </p:txBody>
          </p:sp>
        </mc:Choice>
        <mc:Fallback xmlns="">
          <p:sp>
            <p:nvSpPr>
              <p:cNvPr id="6" name="TextBox 5"/>
              <p:cNvSpPr txBox="1">
                <a:spLocks noRot="1" noChangeAspect="1" noMove="1" noResize="1" noEditPoints="1" noAdjustHandles="1" noChangeArrowheads="1" noChangeShapeType="1" noTextEdit="1"/>
              </p:cNvSpPr>
              <p:nvPr/>
            </p:nvSpPr>
            <p:spPr>
              <a:xfrm>
                <a:off x="5860176" y="1882678"/>
                <a:ext cx="4181287" cy="1209434"/>
              </a:xfrm>
              <a:prstGeom prst="rect">
                <a:avLst/>
              </a:prstGeom>
              <a:blipFill>
                <a:blip r:embed="rId3"/>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F9E7DC-A554-4583-A9EF-CE4306B2E10D}"/>
                  </a:ext>
                </a:extLst>
              </p:cNvPr>
              <p:cNvSpPr txBox="1"/>
              <p:nvPr/>
            </p:nvSpPr>
            <p:spPr>
              <a:xfrm>
                <a:off x="4846828" y="3703267"/>
                <a:ext cx="6841236" cy="9221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𝐵</m:t>
                          </m:r>
                        </m:e>
                        <m:sub>
                          <m:r>
                            <a:rPr lang="en-US" sz="2400" b="0" i="1" smtClean="0">
                              <a:solidFill>
                                <a:prstClr val="black"/>
                              </a:solidFill>
                              <a:latin typeface="Cambria Math" panose="02040503050406030204" pitchFamily="18" charset="0"/>
                            </a:rPr>
                            <m:t>2</m:t>
                          </m:r>
                        </m:sub>
                      </m:sSub>
                      <m:r>
                        <a:rPr lang="en-US" sz="2400" b="0" i="1" smtClean="0">
                          <a:solidFill>
                            <a:prstClr val="black"/>
                          </a:solidFill>
                          <a:latin typeface="Cambria Math" panose="02040503050406030204" pitchFamily="18" charset="0"/>
                        </a:rPr>
                        <m:t>= </m:t>
                      </m:r>
                      <m:f>
                        <m:fPr>
                          <m:ctrlPr>
                            <a:rPr lang="en-US" sz="240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1</m:t>
                          </m:r>
                        </m:num>
                        <m:den>
                          <m:r>
                            <a:rPr lang="en-US" sz="2400" b="0" i="1" smtClean="0">
                              <a:solidFill>
                                <a:prstClr val="black"/>
                              </a:solidFill>
                              <a:latin typeface="Cambria Math" panose="02040503050406030204" pitchFamily="18" charset="0"/>
                            </a:rPr>
                            <m:t>6</m:t>
                          </m:r>
                        </m:den>
                      </m:f>
                      <m:r>
                        <a:rPr lang="en-US" sz="2400" b="0" i="1" smtClean="0">
                          <a:solidFill>
                            <a:prstClr val="black"/>
                          </a:solidFill>
                          <a:latin typeface="Cambria Math" panose="02040503050406030204" pitchFamily="18" charset="0"/>
                        </a:rPr>
                        <m:t>⋅</m:t>
                      </m:r>
                      <m:d>
                        <m:dPr>
                          <m:ctrlPr>
                            <a:rPr lang="en-US" sz="2400" i="1" smtClean="0">
                              <a:solidFill>
                                <a:prstClr val="black"/>
                              </a:solidFill>
                              <a:latin typeface="Cambria Math" panose="02040503050406030204" pitchFamily="18" charset="0"/>
                            </a:rPr>
                          </m:ctrlPr>
                        </m:dPr>
                        <m:e>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3.5</m:t>
                          </m:r>
                        </m:num>
                        <m:den>
                          <m:r>
                            <a:rPr lang="en-US" sz="2400" b="0" i="1" smtClean="0">
                              <a:solidFill>
                                <a:schemeClr val="tx1"/>
                              </a:solidFill>
                              <a:latin typeface="Cambria Math" panose="02040503050406030204" pitchFamily="18" charset="0"/>
                            </a:rPr>
                            <m:t>6</m:t>
                          </m:r>
                        </m:den>
                      </m:f>
                      <m:r>
                        <a:rPr lang="en-US" sz="2400" b="0" i="1" smtClean="0">
                          <a:solidFill>
                            <a:schemeClr val="tx1"/>
                          </a:solidFill>
                          <a:latin typeface="Cambria Math" panose="02040503050406030204" pitchFamily="18" charset="0"/>
                          <a:ea typeface="Cambria Math" panose="02040503050406030204" pitchFamily="18" charset="0"/>
                        </a:rPr>
                        <m:t>≈0.583</m:t>
                      </m:r>
                    </m:oMath>
                  </m:oMathPara>
                </a14:m>
                <a:endParaRPr lang="en-US" sz="2400" dirty="0">
                  <a:solidFill>
                    <a:srgbClr val="0070C0"/>
                  </a:solidFill>
                </a:endParaRPr>
              </a:p>
            </p:txBody>
          </p:sp>
        </mc:Choice>
        <mc:Fallback xmlns="">
          <p:sp>
            <p:nvSpPr>
              <p:cNvPr id="8" name="TextBox 7">
                <a:extLst>
                  <a:ext uri="{FF2B5EF4-FFF2-40B4-BE49-F238E27FC236}">
                    <a16:creationId xmlns:a16="http://schemas.microsoft.com/office/drawing/2014/main" id="{73F9E7DC-A554-4583-A9EF-CE4306B2E10D}"/>
                  </a:ext>
                </a:extLst>
              </p:cNvPr>
              <p:cNvSpPr txBox="1">
                <a:spLocks noRot="1" noChangeAspect="1" noMove="1" noResize="1" noEditPoints="1" noAdjustHandles="1" noChangeArrowheads="1" noChangeShapeType="1" noTextEdit="1"/>
              </p:cNvSpPr>
              <p:nvPr/>
            </p:nvSpPr>
            <p:spPr>
              <a:xfrm>
                <a:off x="4846828" y="3703267"/>
                <a:ext cx="6841236" cy="9221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CADEC1-2376-4E4A-A3C2-7448D26838F2}"/>
                  </a:ext>
                </a:extLst>
              </p:cNvPr>
              <p:cNvSpPr txBox="1"/>
              <p:nvPr/>
            </p:nvSpPr>
            <p:spPr>
              <a:xfrm>
                <a:off x="816864" y="5301912"/>
                <a:ext cx="5867400" cy="538609"/>
              </a:xfrm>
              <a:prstGeom prst="rect">
                <a:avLst/>
              </a:prstGeom>
              <a:noFill/>
            </p:spPr>
            <p:txBody>
              <a:bodyPr wrap="square" rtlCol="0">
                <a:spAutoFit/>
              </a:bodyPr>
              <a:lstStyle/>
              <a:p>
                <a:r>
                  <a:rPr lang="en-US" sz="2900" dirty="0">
                    <a:solidFill>
                      <a:srgbClr val="0070C0"/>
                    </a:solidFill>
                  </a:rPr>
                  <a:t>Calculate yourself: </a:t>
                </a:r>
                <a14:m>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b="0" i="1" smtClean="0">
                            <a:latin typeface="Cambria Math" panose="02040503050406030204" pitchFamily="18" charset="0"/>
                          </a:rPr>
                          <m:t>1</m:t>
                        </m:r>
                      </m:sub>
                    </m:sSub>
                    <m:r>
                      <a:rPr lang="en-US" sz="2900" b="0" i="1" smtClean="0">
                        <a:latin typeface="Cambria Math" panose="02040503050406030204" pitchFamily="18" charset="0"/>
                      </a:rPr>
                      <m:t>, </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b="0" i="1" smtClean="0">
                            <a:latin typeface="Cambria Math" panose="02040503050406030204" pitchFamily="18" charset="0"/>
                          </a:rPr>
                          <m:t>3</m:t>
                        </m:r>
                      </m:sub>
                    </m:sSub>
                    <m:r>
                      <a:rPr lang="en-US" sz="2900" b="0" i="1" smtClean="0">
                        <a:latin typeface="Cambria Math" panose="02040503050406030204" pitchFamily="18" charset="0"/>
                      </a:rPr>
                      <m:t>, </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b="0" i="1" smtClean="0">
                            <a:latin typeface="Cambria Math" panose="02040503050406030204" pitchFamily="18" charset="0"/>
                          </a:rPr>
                          <m:t>4</m:t>
                        </m:r>
                      </m:sub>
                    </m:sSub>
                    <m:r>
                      <a:rPr lang="en-US" sz="2900" b="0" i="1" smtClean="0">
                        <a:latin typeface="Cambria Math" panose="02040503050406030204" pitchFamily="18" charset="0"/>
                      </a:rPr>
                      <m:t>, </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b="0" i="1" smtClean="0">
                            <a:latin typeface="Cambria Math" panose="02040503050406030204" pitchFamily="18" charset="0"/>
                          </a:rPr>
                          <m:t>5</m:t>
                        </m:r>
                      </m:sub>
                    </m:sSub>
                  </m:oMath>
                </a14:m>
                <a:r>
                  <a:rPr lang="en-US" sz="2900" dirty="0"/>
                  <a:t>.</a:t>
                </a:r>
              </a:p>
            </p:txBody>
          </p:sp>
        </mc:Choice>
        <mc:Fallback xmlns="">
          <p:sp>
            <p:nvSpPr>
              <p:cNvPr id="4" name="TextBox 3">
                <a:extLst>
                  <a:ext uri="{FF2B5EF4-FFF2-40B4-BE49-F238E27FC236}">
                    <a16:creationId xmlns:a16="http://schemas.microsoft.com/office/drawing/2014/main" id="{C5CADEC1-2376-4E4A-A3C2-7448D26838F2}"/>
                  </a:ext>
                </a:extLst>
              </p:cNvPr>
              <p:cNvSpPr txBox="1">
                <a:spLocks noRot="1" noChangeAspect="1" noMove="1" noResize="1" noEditPoints="1" noAdjustHandles="1" noChangeArrowheads="1" noChangeShapeType="1" noTextEdit="1"/>
              </p:cNvSpPr>
              <p:nvPr/>
            </p:nvSpPr>
            <p:spPr>
              <a:xfrm>
                <a:off x="816864" y="5301912"/>
                <a:ext cx="5867400" cy="538609"/>
              </a:xfrm>
              <a:prstGeom prst="rect">
                <a:avLst/>
              </a:prstGeom>
              <a:blipFill>
                <a:blip r:embed="rId5"/>
                <a:stretch>
                  <a:fillRect l="-2181" t="-11364" b="-32955"/>
                </a:stretch>
              </a:blipFill>
            </p:spPr>
            <p:txBody>
              <a:bodyPr/>
              <a:lstStyle/>
              <a:p>
                <a:r>
                  <a:rPr lang="en-US">
                    <a:noFill/>
                  </a:rPr>
                  <a:t> </a:t>
                </a:r>
              </a:p>
            </p:txBody>
          </p:sp>
        </mc:Fallback>
      </mc:AlternateContent>
    </p:spTree>
    <p:extLst>
      <p:ext uri="{BB962C8B-B14F-4D97-AF65-F5344CB8AC3E}">
        <p14:creationId xmlns:p14="http://schemas.microsoft.com/office/powerpoint/2010/main" val="2735606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Exercise: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243" t="-1235" b="-179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23</a:t>
            </a:fld>
            <a:endParaRPr lang="en-US"/>
          </a:p>
        </p:txBody>
      </p:sp>
      <p:pic>
        <p:nvPicPr>
          <p:cNvPr id="5" name="Content Placeholder 4"/>
          <p:cNvPicPr>
            <a:picLocks noGrp="1" noChangeAspect="1"/>
          </p:cNvPicPr>
          <p:nvPr>
            <p:ph sz="quarter" idx="1"/>
          </p:nvPr>
        </p:nvPicPr>
        <p:blipFill>
          <a:blip r:embed="rId3"/>
          <a:stretch>
            <a:fillRect/>
          </a:stretch>
        </p:blipFill>
        <p:spPr>
          <a:xfrm>
            <a:off x="816864" y="1980403"/>
            <a:ext cx="3816427" cy="208501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860176" y="1882678"/>
                <a:ext cx="4181287" cy="1209434"/>
              </a:xfrm>
              <a:prstGeom prst="rect">
                <a:avLst/>
              </a:prstGeom>
              <a:noFill/>
              <a:ln w="63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i="1">
                              <a:latin typeface="Cambria Math" panose="02040503050406030204" pitchFamily="18" charset="0"/>
                            </a:rPr>
                            <m:t>𝑖</m:t>
                          </m:r>
                        </m:sub>
                      </m:sSub>
                      <m:r>
                        <a:rPr lang="en-US" sz="2900" b="0" i="1" smtClean="0">
                          <a:latin typeface="Cambria Math" panose="02040503050406030204" pitchFamily="18" charset="0"/>
                        </a:rPr>
                        <m:t> </m:t>
                      </m:r>
                      <m:r>
                        <a:rPr lang="en-US" sz="2900" i="1">
                          <a:latin typeface="Cambria Math" panose="02040503050406030204" pitchFamily="18" charset="0"/>
                        </a:rPr>
                        <m:t>=</m:t>
                      </m:r>
                      <m:r>
                        <a:rPr lang="en-US" sz="2900" b="0" i="1" smtClean="0">
                          <a:latin typeface="Cambria Math" panose="02040503050406030204" pitchFamily="18" charset="0"/>
                        </a:rPr>
                        <m:t> </m:t>
                      </m:r>
                      <m:f>
                        <m:fPr>
                          <m:ctrlPr>
                            <a:rPr lang="en-US" sz="2900" i="1" smtClean="0">
                              <a:latin typeface="Cambria Math" panose="02040503050406030204" pitchFamily="18" charset="0"/>
                            </a:rPr>
                          </m:ctrlPr>
                        </m:fPr>
                        <m:num>
                          <m:r>
                            <a:rPr lang="en-US" sz="2900" b="0" i="1" smtClean="0">
                              <a:latin typeface="Cambria Math" panose="02040503050406030204" pitchFamily="18" charset="0"/>
                            </a:rPr>
                            <m:t>1</m:t>
                          </m:r>
                        </m:num>
                        <m:den>
                          <m:d>
                            <m:dPr>
                              <m:ctrlPr>
                                <a:rPr lang="en-US" sz="2900" i="1" smtClean="0">
                                  <a:latin typeface="Cambria Math" panose="02040503050406030204" pitchFamily="18" charset="0"/>
                                </a:rPr>
                              </m:ctrlPr>
                            </m:dPr>
                            <m:e>
                              <m:f>
                                <m:fPr>
                                  <m:type m:val="noBar"/>
                                  <m:ctrlPr>
                                    <a:rPr lang="en-US" sz="2900" i="1" smtClean="0">
                                      <a:latin typeface="Cambria Math" panose="02040503050406030204" pitchFamily="18" charset="0"/>
                                    </a:rPr>
                                  </m:ctrlPr>
                                </m:fPr>
                                <m:num>
                                  <m:r>
                                    <a:rPr lang="en-US" sz="2900" b="0" i="1" smtClean="0">
                                      <a:latin typeface="Cambria Math" panose="02040503050406030204" pitchFamily="18" charset="0"/>
                                    </a:rPr>
                                    <m:t>𝑛</m:t>
                                  </m:r>
                                  <m:r>
                                    <a:rPr lang="en-US" sz="2900" b="0" i="1" smtClean="0">
                                      <a:latin typeface="Cambria Math" panose="02040503050406030204" pitchFamily="18" charset="0"/>
                                    </a:rPr>
                                    <m:t>−1</m:t>
                                  </m:r>
                                </m:num>
                                <m:den>
                                  <m:r>
                                    <a:rPr lang="en-US" sz="2900" b="0" i="1" smtClean="0">
                                      <a:latin typeface="Cambria Math" panose="02040503050406030204" pitchFamily="18" charset="0"/>
                                    </a:rPr>
                                    <m:t>2</m:t>
                                  </m:r>
                                </m:den>
                              </m:f>
                            </m:e>
                          </m:d>
                        </m:den>
                      </m:f>
                      <m:r>
                        <a:rPr lang="en-US" sz="2900" b="0" i="1" smtClean="0">
                          <a:latin typeface="Cambria Math" panose="02040503050406030204" pitchFamily="18" charset="0"/>
                        </a:rPr>
                        <m:t> </m:t>
                      </m:r>
                      <m:nary>
                        <m:naryPr>
                          <m:chr m:val="∑"/>
                          <m:supHide m:val="on"/>
                          <m:ctrlPr>
                            <a:rPr lang="en-US" sz="2900" i="1" smtClean="0">
                              <a:latin typeface="Cambria Math" panose="02040503050406030204" pitchFamily="18" charset="0"/>
                            </a:rPr>
                          </m:ctrlPr>
                        </m:naryPr>
                        <m:sub>
                          <m:r>
                            <m:rPr>
                              <m:brk m:alnAt="7"/>
                            </m:rP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sub>
                        <m:sup/>
                        <m:e>
                          <m:f>
                            <m:fPr>
                              <m:ctrlPr>
                                <a:rPr lang="en-US" sz="2900" i="1" smtClean="0">
                                  <a:latin typeface="Cambria Math" panose="02040503050406030204" pitchFamily="18" charset="0"/>
                                </a:rPr>
                              </m:ctrlPr>
                            </m:fPr>
                            <m:num>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𝑃</m:t>
                                  </m:r>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num>
                            <m:den>
                              <m:r>
                                <a:rPr lang="en-US" sz="2900" i="1" smtClean="0">
                                  <a:latin typeface="Cambria Math" panose="02040503050406030204" pitchFamily="18" charset="0"/>
                                </a:rPr>
                                <m:t>𝑃</m:t>
                              </m:r>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den>
                          </m:f>
                        </m:e>
                      </m:nary>
                    </m:oMath>
                  </m:oMathPara>
                </a14:m>
                <a:endParaRPr lang="en-US" sz="2900" dirty="0"/>
              </a:p>
            </p:txBody>
          </p:sp>
        </mc:Choice>
        <mc:Fallback xmlns="">
          <p:sp>
            <p:nvSpPr>
              <p:cNvPr id="6" name="TextBox 5"/>
              <p:cNvSpPr txBox="1">
                <a:spLocks noRot="1" noChangeAspect="1" noMove="1" noResize="1" noEditPoints="1" noAdjustHandles="1" noChangeArrowheads="1" noChangeShapeType="1" noTextEdit="1"/>
              </p:cNvSpPr>
              <p:nvPr/>
            </p:nvSpPr>
            <p:spPr>
              <a:xfrm>
                <a:off x="5860176" y="1882678"/>
                <a:ext cx="4181287" cy="1209434"/>
              </a:xfrm>
              <a:prstGeom prst="rect">
                <a:avLst/>
              </a:prstGeom>
              <a:blipFill>
                <a:blip r:embed="rId4"/>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F9E7DC-A554-4583-A9EF-CE4306B2E10D}"/>
                  </a:ext>
                </a:extLst>
              </p:cNvPr>
              <p:cNvSpPr txBox="1"/>
              <p:nvPr/>
            </p:nvSpPr>
            <p:spPr>
              <a:xfrm>
                <a:off x="4846828" y="3604328"/>
                <a:ext cx="6841236" cy="9221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𝐵</m:t>
                          </m:r>
                        </m:e>
                        <m:sub>
                          <m:r>
                            <a:rPr lang="en-US" sz="2400" b="0" i="1" smtClean="0">
                              <a:solidFill>
                                <a:prstClr val="black"/>
                              </a:solidFill>
                              <a:latin typeface="Cambria Math" panose="02040503050406030204" pitchFamily="18" charset="0"/>
                            </a:rPr>
                            <m:t>2</m:t>
                          </m:r>
                        </m:sub>
                      </m:sSub>
                      <m:r>
                        <a:rPr lang="en-US" sz="2400" b="0" i="1" smtClean="0">
                          <a:solidFill>
                            <a:prstClr val="black"/>
                          </a:solidFill>
                          <a:latin typeface="Cambria Math" panose="02040503050406030204" pitchFamily="18" charset="0"/>
                        </a:rPr>
                        <m:t>= </m:t>
                      </m:r>
                      <m:f>
                        <m:fPr>
                          <m:ctrlPr>
                            <a:rPr lang="en-US" sz="240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1</m:t>
                          </m:r>
                        </m:num>
                        <m:den>
                          <m:r>
                            <a:rPr lang="en-US" sz="2400" b="0" i="1" smtClean="0">
                              <a:solidFill>
                                <a:prstClr val="black"/>
                              </a:solidFill>
                              <a:latin typeface="Cambria Math" panose="02040503050406030204" pitchFamily="18" charset="0"/>
                            </a:rPr>
                            <m:t>6</m:t>
                          </m:r>
                        </m:den>
                      </m:f>
                      <m:r>
                        <a:rPr lang="en-US" sz="2400" b="0" i="1" smtClean="0">
                          <a:solidFill>
                            <a:prstClr val="black"/>
                          </a:solidFill>
                          <a:latin typeface="Cambria Math" panose="02040503050406030204" pitchFamily="18" charset="0"/>
                        </a:rPr>
                        <m:t>⋅</m:t>
                      </m:r>
                      <m:d>
                        <m:dPr>
                          <m:ctrlPr>
                            <a:rPr lang="en-US" sz="2400" i="1" smtClean="0">
                              <a:solidFill>
                                <a:prstClr val="black"/>
                              </a:solidFill>
                              <a:latin typeface="Cambria Math" panose="02040503050406030204" pitchFamily="18" charset="0"/>
                            </a:rPr>
                          </m:ctrlPr>
                        </m:dPr>
                        <m:e>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3.5</m:t>
                          </m:r>
                        </m:num>
                        <m:den>
                          <m:r>
                            <a:rPr lang="en-US" sz="2400" b="0" i="1" smtClean="0">
                              <a:solidFill>
                                <a:schemeClr val="tx1"/>
                              </a:solidFill>
                              <a:latin typeface="Cambria Math" panose="02040503050406030204" pitchFamily="18" charset="0"/>
                            </a:rPr>
                            <m:t>6</m:t>
                          </m:r>
                        </m:den>
                      </m:f>
                      <m:r>
                        <a:rPr lang="en-US" sz="2400" b="0" i="1" smtClean="0">
                          <a:solidFill>
                            <a:schemeClr val="tx1"/>
                          </a:solidFill>
                          <a:latin typeface="Cambria Math" panose="02040503050406030204" pitchFamily="18" charset="0"/>
                          <a:ea typeface="Cambria Math" panose="02040503050406030204" pitchFamily="18" charset="0"/>
                        </a:rPr>
                        <m:t>≈0.583</m:t>
                      </m:r>
                    </m:oMath>
                  </m:oMathPara>
                </a14:m>
                <a:endParaRPr lang="en-US" sz="2400" dirty="0">
                  <a:solidFill>
                    <a:srgbClr val="0070C0"/>
                  </a:solidFill>
                </a:endParaRPr>
              </a:p>
            </p:txBody>
          </p:sp>
        </mc:Choice>
        <mc:Fallback xmlns="">
          <p:sp>
            <p:nvSpPr>
              <p:cNvPr id="8" name="TextBox 7">
                <a:extLst>
                  <a:ext uri="{FF2B5EF4-FFF2-40B4-BE49-F238E27FC236}">
                    <a16:creationId xmlns:a16="http://schemas.microsoft.com/office/drawing/2014/main" id="{73F9E7DC-A554-4583-A9EF-CE4306B2E10D}"/>
                  </a:ext>
                </a:extLst>
              </p:cNvPr>
              <p:cNvSpPr txBox="1">
                <a:spLocks noRot="1" noChangeAspect="1" noMove="1" noResize="1" noEditPoints="1" noAdjustHandles="1" noChangeArrowheads="1" noChangeShapeType="1" noTextEdit="1"/>
              </p:cNvSpPr>
              <p:nvPr/>
            </p:nvSpPr>
            <p:spPr>
              <a:xfrm>
                <a:off x="4846828" y="3604328"/>
                <a:ext cx="6841236" cy="9221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CADEC1-2376-4E4A-A3C2-7448D26838F2}"/>
                  </a:ext>
                </a:extLst>
              </p:cNvPr>
              <p:cNvSpPr txBox="1"/>
              <p:nvPr/>
            </p:nvSpPr>
            <p:spPr>
              <a:xfrm>
                <a:off x="1172464" y="4993224"/>
                <a:ext cx="6549136" cy="9221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1</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r>
                        <a:rPr lang="en-US" sz="2400" i="1">
                          <a:latin typeface="Cambria Math" panose="02040503050406030204" pitchFamily="18" charset="0"/>
                        </a:rPr>
                        <m:t>⋅</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0</m:t>
                              </m:r>
                            </m:num>
                            <m:den>
                              <m:r>
                                <a:rPr lang="en-US" sz="2400" i="1">
                                  <a:latin typeface="Cambria Math" panose="02040503050406030204" pitchFamily="18" charset="0"/>
                                </a:rPr>
                                <m:t>1</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0</m:t>
                              </m:r>
                            </m:num>
                            <m:den>
                              <m:r>
                                <a:rPr lang="en-US" sz="2400" i="1">
                                  <a:latin typeface="Cambria Math" panose="02040503050406030204" pitchFamily="18" charset="0"/>
                                </a:rPr>
                                <m:t>1</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0</m:t>
                              </m:r>
                            </m:num>
                            <m:den>
                              <m:r>
                                <a:rPr lang="en-US" sz="2400" i="1">
                                  <a:latin typeface="Cambria Math" panose="02040503050406030204" pitchFamily="18" charset="0"/>
                                </a:rPr>
                                <m:t>2</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0</m:t>
                              </m:r>
                            </m:num>
                            <m:den>
                              <m:r>
                                <a:rPr lang="en-US" sz="2400" i="1">
                                  <a:latin typeface="Cambria Math" panose="02040503050406030204" pitchFamily="18" charset="0"/>
                                </a:rPr>
                                <m:t>2</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0</m:t>
                              </m:r>
                            </m:num>
                            <m:den>
                              <m:r>
                                <a:rPr lang="en-US" sz="2400" i="1">
                                  <a:latin typeface="Cambria Math" panose="02040503050406030204" pitchFamily="18" charset="0"/>
                                </a:rPr>
                                <m:t>1</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0</m:t>
                              </m:r>
                            </m:num>
                            <m:den>
                              <m:r>
                                <a:rPr lang="en-US" sz="2400" i="1">
                                  <a:latin typeface="Cambria Math" panose="02040503050406030204" pitchFamily="18" charset="0"/>
                                </a:rPr>
                                <m:t>1</m:t>
                              </m:r>
                            </m:den>
                          </m:f>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0</m:t>
                          </m:r>
                        </m:num>
                        <m:den>
                          <m:r>
                            <a:rPr lang="en-US" sz="2400" i="1">
                              <a:latin typeface="Cambria Math" panose="02040503050406030204" pitchFamily="18" charset="0"/>
                            </a:rPr>
                            <m:t>6</m:t>
                          </m:r>
                        </m:den>
                      </m:f>
                      <m:r>
                        <a:rPr lang="en-US" sz="2400" i="1">
                          <a:latin typeface="Cambria Math" panose="02040503050406030204" pitchFamily="18" charset="0"/>
                        </a:rPr>
                        <m:t>=0</m:t>
                      </m:r>
                    </m:oMath>
                  </m:oMathPara>
                </a14:m>
                <a:endParaRPr lang="en-US" sz="2400" dirty="0"/>
              </a:p>
            </p:txBody>
          </p:sp>
        </mc:Choice>
        <mc:Fallback xmlns="">
          <p:sp>
            <p:nvSpPr>
              <p:cNvPr id="4" name="TextBox 3">
                <a:extLst>
                  <a:ext uri="{FF2B5EF4-FFF2-40B4-BE49-F238E27FC236}">
                    <a16:creationId xmlns:a16="http://schemas.microsoft.com/office/drawing/2014/main" id="{C5CADEC1-2376-4E4A-A3C2-7448D26838F2}"/>
                  </a:ext>
                </a:extLst>
              </p:cNvPr>
              <p:cNvSpPr txBox="1">
                <a:spLocks noRot="1" noChangeAspect="1" noMove="1" noResize="1" noEditPoints="1" noAdjustHandles="1" noChangeArrowheads="1" noChangeShapeType="1" noTextEdit="1"/>
              </p:cNvSpPr>
              <p:nvPr/>
            </p:nvSpPr>
            <p:spPr>
              <a:xfrm>
                <a:off x="1172464" y="4993224"/>
                <a:ext cx="6549136" cy="92217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805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Exercise: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3</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243" t="-1235" b="-179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24</a:t>
            </a:fld>
            <a:endParaRPr lang="en-US"/>
          </a:p>
        </p:txBody>
      </p:sp>
      <p:pic>
        <p:nvPicPr>
          <p:cNvPr id="5" name="Content Placeholder 4"/>
          <p:cNvPicPr>
            <a:picLocks noGrp="1" noChangeAspect="1"/>
          </p:cNvPicPr>
          <p:nvPr>
            <p:ph sz="quarter" idx="1"/>
          </p:nvPr>
        </p:nvPicPr>
        <p:blipFill>
          <a:blip r:embed="rId3"/>
          <a:stretch>
            <a:fillRect/>
          </a:stretch>
        </p:blipFill>
        <p:spPr>
          <a:xfrm>
            <a:off x="816864" y="1980403"/>
            <a:ext cx="3816427" cy="208501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860176" y="1882678"/>
                <a:ext cx="4181287" cy="1209434"/>
              </a:xfrm>
              <a:prstGeom prst="rect">
                <a:avLst/>
              </a:prstGeom>
              <a:noFill/>
              <a:ln w="63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i="1">
                              <a:latin typeface="Cambria Math" panose="02040503050406030204" pitchFamily="18" charset="0"/>
                            </a:rPr>
                            <m:t>𝑖</m:t>
                          </m:r>
                        </m:sub>
                      </m:sSub>
                      <m:r>
                        <a:rPr lang="en-US" sz="2900" b="0" i="1" smtClean="0">
                          <a:latin typeface="Cambria Math" panose="02040503050406030204" pitchFamily="18" charset="0"/>
                        </a:rPr>
                        <m:t> </m:t>
                      </m:r>
                      <m:r>
                        <a:rPr lang="en-US" sz="2900" i="1">
                          <a:latin typeface="Cambria Math" panose="02040503050406030204" pitchFamily="18" charset="0"/>
                        </a:rPr>
                        <m:t>=</m:t>
                      </m:r>
                      <m:r>
                        <a:rPr lang="en-US" sz="2900" b="0" i="1" smtClean="0">
                          <a:latin typeface="Cambria Math" panose="02040503050406030204" pitchFamily="18" charset="0"/>
                        </a:rPr>
                        <m:t> </m:t>
                      </m:r>
                      <m:f>
                        <m:fPr>
                          <m:ctrlPr>
                            <a:rPr lang="en-US" sz="2900" i="1" smtClean="0">
                              <a:latin typeface="Cambria Math" panose="02040503050406030204" pitchFamily="18" charset="0"/>
                            </a:rPr>
                          </m:ctrlPr>
                        </m:fPr>
                        <m:num>
                          <m:r>
                            <a:rPr lang="en-US" sz="2900" b="0" i="1" smtClean="0">
                              <a:latin typeface="Cambria Math" panose="02040503050406030204" pitchFamily="18" charset="0"/>
                            </a:rPr>
                            <m:t>1</m:t>
                          </m:r>
                        </m:num>
                        <m:den>
                          <m:d>
                            <m:dPr>
                              <m:ctrlPr>
                                <a:rPr lang="en-US" sz="2900" i="1" smtClean="0">
                                  <a:latin typeface="Cambria Math" panose="02040503050406030204" pitchFamily="18" charset="0"/>
                                </a:rPr>
                              </m:ctrlPr>
                            </m:dPr>
                            <m:e>
                              <m:f>
                                <m:fPr>
                                  <m:type m:val="noBar"/>
                                  <m:ctrlPr>
                                    <a:rPr lang="en-US" sz="2900" i="1" smtClean="0">
                                      <a:latin typeface="Cambria Math" panose="02040503050406030204" pitchFamily="18" charset="0"/>
                                    </a:rPr>
                                  </m:ctrlPr>
                                </m:fPr>
                                <m:num>
                                  <m:r>
                                    <a:rPr lang="en-US" sz="2900" b="0" i="1" smtClean="0">
                                      <a:latin typeface="Cambria Math" panose="02040503050406030204" pitchFamily="18" charset="0"/>
                                    </a:rPr>
                                    <m:t>𝑛</m:t>
                                  </m:r>
                                  <m:r>
                                    <a:rPr lang="en-US" sz="2900" b="0" i="1" smtClean="0">
                                      <a:latin typeface="Cambria Math" panose="02040503050406030204" pitchFamily="18" charset="0"/>
                                    </a:rPr>
                                    <m:t>−1</m:t>
                                  </m:r>
                                </m:num>
                                <m:den>
                                  <m:r>
                                    <a:rPr lang="en-US" sz="2900" b="0" i="1" smtClean="0">
                                      <a:latin typeface="Cambria Math" panose="02040503050406030204" pitchFamily="18" charset="0"/>
                                    </a:rPr>
                                    <m:t>2</m:t>
                                  </m:r>
                                </m:den>
                              </m:f>
                            </m:e>
                          </m:d>
                        </m:den>
                      </m:f>
                      <m:r>
                        <a:rPr lang="en-US" sz="2900" b="0" i="1" smtClean="0">
                          <a:latin typeface="Cambria Math" panose="02040503050406030204" pitchFamily="18" charset="0"/>
                        </a:rPr>
                        <m:t> </m:t>
                      </m:r>
                      <m:nary>
                        <m:naryPr>
                          <m:chr m:val="∑"/>
                          <m:supHide m:val="on"/>
                          <m:ctrlPr>
                            <a:rPr lang="en-US" sz="2900" i="1" smtClean="0">
                              <a:latin typeface="Cambria Math" panose="02040503050406030204" pitchFamily="18" charset="0"/>
                            </a:rPr>
                          </m:ctrlPr>
                        </m:naryPr>
                        <m:sub>
                          <m:r>
                            <m:rPr>
                              <m:brk m:alnAt="7"/>
                            </m:rP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sub>
                        <m:sup/>
                        <m:e>
                          <m:f>
                            <m:fPr>
                              <m:ctrlPr>
                                <a:rPr lang="en-US" sz="2900" i="1" smtClean="0">
                                  <a:latin typeface="Cambria Math" panose="02040503050406030204" pitchFamily="18" charset="0"/>
                                </a:rPr>
                              </m:ctrlPr>
                            </m:fPr>
                            <m:num>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𝑃</m:t>
                                  </m:r>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num>
                            <m:den>
                              <m:r>
                                <a:rPr lang="en-US" sz="2900" i="1" smtClean="0">
                                  <a:latin typeface="Cambria Math" panose="02040503050406030204" pitchFamily="18" charset="0"/>
                                </a:rPr>
                                <m:t>𝑃</m:t>
                              </m:r>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den>
                          </m:f>
                        </m:e>
                      </m:nary>
                    </m:oMath>
                  </m:oMathPara>
                </a14:m>
                <a:endParaRPr lang="en-US" sz="2900" dirty="0"/>
              </a:p>
            </p:txBody>
          </p:sp>
        </mc:Choice>
        <mc:Fallback xmlns="">
          <p:sp>
            <p:nvSpPr>
              <p:cNvPr id="6" name="TextBox 5"/>
              <p:cNvSpPr txBox="1">
                <a:spLocks noRot="1" noChangeAspect="1" noMove="1" noResize="1" noEditPoints="1" noAdjustHandles="1" noChangeArrowheads="1" noChangeShapeType="1" noTextEdit="1"/>
              </p:cNvSpPr>
              <p:nvPr/>
            </p:nvSpPr>
            <p:spPr>
              <a:xfrm>
                <a:off x="5860176" y="1882678"/>
                <a:ext cx="4181287" cy="1209434"/>
              </a:xfrm>
              <a:prstGeom prst="rect">
                <a:avLst/>
              </a:prstGeom>
              <a:blipFill>
                <a:blip r:embed="rId4"/>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F9E7DC-A554-4583-A9EF-CE4306B2E10D}"/>
                  </a:ext>
                </a:extLst>
              </p:cNvPr>
              <p:cNvSpPr txBox="1"/>
              <p:nvPr/>
            </p:nvSpPr>
            <p:spPr>
              <a:xfrm>
                <a:off x="4957064" y="3604328"/>
                <a:ext cx="6841236" cy="9221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𝐵</m:t>
                          </m:r>
                        </m:e>
                        <m:sub>
                          <m:r>
                            <a:rPr lang="en-US" sz="2400" b="0" i="1" smtClean="0">
                              <a:solidFill>
                                <a:prstClr val="black"/>
                              </a:solidFill>
                              <a:latin typeface="Cambria Math" panose="02040503050406030204" pitchFamily="18" charset="0"/>
                            </a:rPr>
                            <m:t>2</m:t>
                          </m:r>
                        </m:sub>
                      </m:sSub>
                      <m:r>
                        <a:rPr lang="en-US" sz="2400" b="0" i="1" smtClean="0">
                          <a:solidFill>
                            <a:prstClr val="black"/>
                          </a:solidFill>
                          <a:latin typeface="Cambria Math" panose="02040503050406030204" pitchFamily="18" charset="0"/>
                        </a:rPr>
                        <m:t>= </m:t>
                      </m:r>
                      <m:f>
                        <m:fPr>
                          <m:ctrlPr>
                            <a:rPr lang="en-US" sz="240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1</m:t>
                          </m:r>
                        </m:num>
                        <m:den>
                          <m:r>
                            <a:rPr lang="en-US" sz="2400" b="0" i="1" smtClean="0">
                              <a:solidFill>
                                <a:prstClr val="black"/>
                              </a:solidFill>
                              <a:latin typeface="Cambria Math" panose="02040503050406030204" pitchFamily="18" charset="0"/>
                            </a:rPr>
                            <m:t>6</m:t>
                          </m:r>
                        </m:den>
                      </m:f>
                      <m:r>
                        <a:rPr lang="en-US" sz="2400" b="0" i="1" smtClean="0">
                          <a:solidFill>
                            <a:prstClr val="black"/>
                          </a:solidFill>
                          <a:latin typeface="Cambria Math" panose="02040503050406030204" pitchFamily="18" charset="0"/>
                        </a:rPr>
                        <m:t>⋅</m:t>
                      </m:r>
                      <m:d>
                        <m:dPr>
                          <m:ctrlPr>
                            <a:rPr lang="en-US" sz="2400" i="1" smtClean="0">
                              <a:solidFill>
                                <a:prstClr val="black"/>
                              </a:solidFill>
                              <a:latin typeface="Cambria Math" panose="02040503050406030204" pitchFamily="18" charset="0"/>
                            </a:rPr>
                          </m:ctrlPr>
                        </m:dPr>
                        <m:e>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3.5</m:t>
                          </m:r>
                        </m:num>
                        <m:den>
                          <m:r>
                            <a:rPr lang="en-US" sz="2400" b="0" i="1" smtClean="0">
                              <a:solidFill>
                                <a:schemeClr val="tx1"/>
                              </a:solidFill>
                              <a:latin typeface="Cambria Math" panose="02040503050406030204" pitchFamily="18" charset="0"/>
                            </a:rPr>
                            <m:t>6</m:t>
                          </m:r>
                        </m:den>
                      </m:f>
                      <m:r>
                        <a:rPr lang="en-US" sz="2400" b="0" i="1" smtClean="0">
                          <a:solidFill>
                            <a:schemeClr val="tx1"/>
                          </a:solidFill>
                          <a:latin typeface="Cambria Math" panose="02040503050406030204" pitchFamily="18" charset="0"/>
                          <a:ea typeface="Cambria Math" panose="02040503050406030204" pitchFamily="18" charset="0"/>
                        </a:rPr>
                        <m:t>≈0.583</m:t>
                      </m:r>
                    </m:oMath>
                  </m:oMathPara>
                </a14:m>
                <a:endParaRPr lang="en-US" sz="2400" dirty="0">
                  <a:solidFill>
                    <a:srgbClr val="0070C0"/>
                  </a:solidFill>
                </a:endParaRPr>
              </a:p>
            </p:txBody>
          </p:sp>
        </mc:Choice>
        <mc:Fallback xmlns="">
          <p:sp>
            <p:nvSpPr>
              <p:cNvPr id="8" name="TextBox 7">
                <a:extLst>
                  <a:ext uri="{FF2B5EF4-FFF2-40B4-BE49-F238E27FC236}">
                    <a16:creationId xmlns:a16="http://schemas.microsoft.com/office/drawing/2014/main" id="{73F9E7DC-A554-4583-A9EF-CE4306B2E10D}"/>
                  </a:ext>
                </a:extLst>
              </p:cNvPr>
              <p:cNvSpPr txBox="1">
                <a:spLocks noRot="1" noChangeAspect="1" noMove="1" noResize="1" noEditPoints="1" noAdjustHandles="1" noChangeArrowheads="1" noChangeShapeType="1" noTextEdit="1"/>
              </p:cNvSpPr>
              <p:nvPr/>
            </p:nvSpPr>
            <p:spPr>
              <a:xfrm>
                <a:off x="4957064" y="3604328"/>
                <a:ext cx="6841236" cy="9221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CADEC1-2376-4E4A-A3C2-7448D26838F2}"/>
                  </a:ext>
                </a:extLst>
              </p:cNvPr>
              <p:cNvSpPr txBox="1"/>
              <p:nvPr/>
            </p:nvSpPr>
            <p:spPr>
              <a:xfrm>
                <a:off x="1172464" y="4993224"/>
                <a:ext cx="6549136" cy="9221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3</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r>
                        <a:rPr lang="en-US" sz="2400" i="1">
                          <a:latin typeface="Cambria Math" panose="02040503050406030204" pitchFamily="18" charset="0"/>
                        </a:rPr>
                        <m:t>⋅</m:t>
                      </m:r>
                      <m:d>
                        <m:dPr>
                          <m:ctrlPr>
                            <a:rPr lang="en-US" sz="2400" i="1">
                              <a:latin typeface="Cambria Math" panose="02040503050406030204" pitchFamily="18" charset="0"/>
                            </a:rPr>
                          </m:ctrlPr>
                        </m:dPr>
                        <m:e>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r>
                        <a:rPr lang="en-US" sz="2400" i="1">
                          <a:latin typeface="Cambria Math" panose="02040503050406030204" pitchFamily="18" charset="0"/>
                          <a:ea typeface="Cambria Math" panose="02040503050406030204" pitchFamily="18" charset="0"/>
                        </a:rPr>
                        <m:t>≈0.167</m:t>
                      </m:r>
                    </m:oMath>
                  </m:oMathPara>
                </a14:m>
                <a:endParaRPr lang="en-US" sz="2400" dirty="0"/>
              </a:p>
            </p:txBody>
          </p:sp>
        </mc:Choice>
        <mc:Fallback xmlns="">
          <p:sp>
            <p:nvSpPr>
              <p:cNvPr id="4" name="TextBox 3">
                <a:extLst>
                  <a:ext uri="{FF2B5EF4-FFF2-40B4-BE49-F238E27FC236}">
                    <a16:creationId xmlns:a16="http://schemas.microsoft.com/office/drawing/2014/main" id="{C5CADEC1-2376-4E4A-A3C2-7448D26838F2}"/>
                  </a:ext>
                </a:extLst>
              </p:cNvPr>
              <p:cNvSpPr txBox="1">
                <a:spLocks noRot="1" noChangeAspect="1" noMove="1" noResize="1" noEditPoints="1" noAdjustHandles="1" noChangeArrowheads="1" noChangeShapeType="1" noTextEdit="1"/>
              </p:cNvSpPr>
              <p:nvPr/>
            </p:nvSpPr>
            <p:spPr>
              <a:xfrm>
                <a:off x="1172464" y="4993224"/>
                <a:ext cx="6549136" cy="92217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7447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Exercise: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4</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243" t="-1235" b="-179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25</a:t>
            </a:fld>
            <a:endParaRPr lang="en-US"/>
          </a:p>
        </p:txBody>
      </p:sp>
      <p:pic>
        <p:nvPicPr>
          <p:cNvPr id="5" name="Content Placeholder 4"/>
          <p:cNvPicPr>
            <a:picLocks noGrp="1" noChangeAspect="1"/>
          </p:cNvPicPr>
          <p:nvPr>
            <p:ph sz="quarter" idx="1"/>
          </p:nvPr>
        </p:nvPicPr>
        <p:blipFill>
          <a:blip r:embed="rId3"/>
          <a:stretch>
            <a:fillRect/>
          </a:stretch>
        </p:blipFill>
        <p:spPr>
          <a:xfrm>
            <a:off x="816864" y="1980403"/>
            <a:ext cx="3816427" cy="208501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860176" y="1882678"/>
                <a:ext cx="4181287" cy="1209434"/>
              </a:xfrm>
              <a:prstGeom prst="rect">
                <a:avLst/>
              </a:prstGeom>
              <a:noFill/>
              <a:ln w="63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i="1">
                              <a:latin typeface="Cambria Math" panose="02040503050406030204" pitchFamily="18" charset="0"/>
                            </a:rPr>
                            <m:t>𝑖</m:t>
                          </m:r>
                        </m:sub>
                      </m:sSub>
                      <m:r>
                        <a:rPr lang="en-US" sz="2900" b="0" i="1" smtClean="0">
                          <a:latin typeface="Cambria Math" panose="02040503050406030204" pitchFamily="18" charset="0"/>
                        </a:rPr>
                        <m:t> </m:t>
                      </m:r>
                      <m:r>
                        <a:rPr lang="en-US" sz="2900" i="1">
                          <a:latin typeface="Cambria Math" panose="02040503050406030204" pitchFamily="18" charset="0"/>
                        </a:rPr>
                        <m:t>=</m:t>
                      </m:r>
                      <m:r>
                        <a:rPr lang="en-US" sz="2900" b="0" i="1" smtClean="0">
                          <a:latin typeface="Cambria Math" panose="02040503050406030204" pitchFamily="18" charset="0"/>
                        </a:rPr>
                        <m:t> </m:t>
                      </m:r>
                      <m:f>
                        <m:fPr>
                          <m:ctrlPr>
                            <a:rPr lang="en-US" sz="2900" i="1" smtClean="0">
                              <a:latin typeface="Cambria Math" panose="02040503050406030204" pitchFamily="18" charset="0"/>
                            </a:rPr>
                          </m:ctrlPr>
                        </m:fPr>
                        <m:num>
                          <m:r>
                            <a:rPr lang="en-US" sz="2900" b="0" i="1" smtClean="0">
                              <a:latin typeface="Cambria Math" panose="02040503050406030204" pitchFamily="18" charset="0"/>
                            </a:rPr>
                            <m:t>1</m:t>
                          </m:r>
                        </m:num>
                        <m:den>
                          <m:d>
                            <m:dPr>
                              <m:ctrlPr>
                                <a:rPr lang="en-US" sz="2900" i="1" smtClean="0">
                                  <a:latin typeface="Cambria Math" panose="02040503050406030204" pitchFamily="18" charset="0"/>
                                </a:rPr>
                              </m:ctrlPr>
                            </m:dPr>
                            <m:e>
                              <m:f>
                                <m:fPr>
                                  <m:type m:val="noBar"/>
                                  <m:ctrlPr>
                                    <a:rPr lang="en-US" sz="2900" i="1" smtClean="0">
                                      <a:latin typeface="Cambria Math" panose="02040503050406030204" pitchFamily="18" charset="0"/>
                                    </a:rPr>
                                  </m:ctrlPr>
                                </m:fPr>
                                <m:num>
                                  <m:r>
                                    <a:rPr lang="en-US" sz="2900" b="0" i="1" smtClean="0">
                                      <a:latin typeface="Cambria Math" panose="02040503050406030204" pitchFamily="18" charset="0"/>
                                    </a:rPr>
                                    <m:t>𝑛</m:t>
                                  </m:r>
                                  <m:r>
                                    <a:rPr lang="en-US" sz="2900" b="0" i="1" smtClean="0">
                                      <a:latin typeface="Cambria Math" panose="02040503050406030204" pitchFamily="18" charset="0"/>
                                    </a:rPr>
                                    <m:t>−1</m:t>
                                  </m:r>
                                </m:num>
                                <m:den>
                                  <m:r>
                                    <a:rPr lang="en-US" sz="2900" b="0" i="1" smtClean="0">
                                      <a:latin typeface="Cambria Math" panose="02040503050406030204" pitchFamily="18" charset="0"/>
                                    </a:rPr>
                                    <m:t>2</m:t>
                                  </m:r>
                                </m:den>
                              </m:f>
                            </m:e>
                          </m:d>
                        </m:den>
                      </m:f>
                      <m:r>
                        <a:rPr lang="en-US" sz="2900" b="0" i="1" smtClean="0">
                          <a:latin typeface="Cambria Math" panose="02040503050406030204" pitchFamily="18" charset="0"/>
                        </a:rPr>
                        <m:t> </m:t>
                      </m:r>
                      <m:nary>
                        <m:naryPr>
                          <m:chr m:val="∑"/>
                          <m:supHide m:val="on"/>
                          <m:ctrlPr>
                            <a:rPr lang="en-US" sz="2900" i="1" smtClean="0">
                              <a:latin typeface="Cambria Math" panose="02040503050406030204" pitchFamily="18" charset="0"/>
                            </a:rPr>
                          </m:ctrlPr>
                        </m:naryPr>
                        <m:sub>
                          <m:r>
                            <m:rPr>
                              <m:brk m:alnAt="7"/>
                            </m:rP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sub>
                        <m:sup/>
                        <m:e>
                          <m:f>
                            <m:fPr>
                              <m:ctrlPr>
                                <a:rPr lang="en-US" sz="2900" i="1" smtClean="0">
                                  <a:latin typeface="Cambria Math" panose="02040503050406030204" pitchFamily="18" charset="0"/>
                                </a:rPr>
                              </m:ctrlPr>
                            </m:fPr>
                            <m:num>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𝑃</m:t>
                                  </m:r>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num>
                            <m:den>
                              <m:r>
                                <a:rPr lang="en-US" sz="2900" i="1" smtClean="0">
                                  <a:latin typeface="Cambria Math" panose="02040503050406030204" pitchFamily="18" charset="0"/>
                                </a:rPr>
                                <m:t>𝑃</m:t>
                              </m:r>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den>
                          </m:f>
                        </m:e>
                      </m:nary>
                    </m:oMath>
                  </m:oMathPara>
                </a14:m>
                <a:endParaRPr lang="en-US" sz="2900" dirty="0"/>
              </a:p>
            </p:txBody>
          </p:sp>
        </mc:Choice>
        <mc:Fallback xmlns="">
          <p:sp>
            <p:nvSpPr>
              <p:cNvPr id="6" name="TextBox 5"/>
              <p:cNvSpPr txBox="1">
                <a:spLocks noRot="1" noChangeAspect="1" noMove="1" noResize="1" noEditPoints="1" noAdjustHandles="1" noChangeArrowheads="1" noChangeShapeType="1" noTextEdit="1"/>
              </p:cNvSpPr>
              <p:nvPr/>
            </p:nvSpPr>
            <p:spPr>
              <a:xfrm>
                <a:off x="5860176" y="1882678"/>
                <a:ext cx="4181287" cy="1209434"/>
              </a:xfrm>
              <a:prstGeom prst="rect">
                <a:avLst/>
              </a:prstGeom>
              <a:blipFill>
                <a:blip r:embed="rId4"/>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F9E7DC-A554-4583-A9EF-CE4306B2E10D}"/>
                  </a:ext>
                </a:extLst>
              </p:cNvPr>
              <p:cNvSpPr txBox="1"/>
              <p:nvPr/>
            </p:nvSpPr>
            <p:spPr>
              <a:xfrm>
                <a:off x="5009315" y="3604328"/>
                <a:ext cx="6841236" cy="9221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𝐵</m:t>
                          </m:r>
                        </m:e>
                        <m:sub>
                          <m:r>
                            <a:rPr lang="en-US" sz="2400" b="0" i="1" smtClean="0">
                              <a:solidFill>
                                <a:prstClr val="black"/>
                              </a:solidFill>
                              <a:latin typeface="Cambria Math" panose="02040503050406030204" pitchFamily="18" charset="0"/>
                            </a:rPr>
                            <m:t>2</m:t>
                          </m:r>
                        </m:sub>
                      </m:sSub>
                      <m:r>
                        <a:rPr lang="en-US" sz="2400" b="0" i="1" smtClean="0">
                          <a:solidFill>
                            <a:prstClr val="black"/>
                          </a:solidFill>
                          <a:latin typeface="Cambria Math" panose="02040503050406030204" pitchFamily="18" charset="0"/>
                        </a:rPr>
                        <m:t>= </m:t>
                      </m:r>
                      <m:f>
                        <m:fPr>
                          <m:ctrlPr>
                            <a:rPr lang="en-US" sz="240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1</m:t>
                          </m:r>
                        </m:num>
                        <m:den>
                          <m:r>
                            <a:rPr lang="en-US" sz="2400" b="0" i="1" smtClean="0">
                              <a:solidFill>
                                <a:prstClr val="black"/>
                              </a:solidFill>
                              <a:latin typeface="Cambria Math" panose="02040503050406030204" pitchFamily="18" charset="0"/>
                            </a:rPr>
                            <m:t>6</m:t>
                          </m:r>
                        </m:den>
                      </m:f>
                      <m:r>
                        <a:rPr lang="en-US" sz="2400" b="0" i="1" smtClean="0">
                          <a:solidFill>
                            <a:prstClr val="black"/>
                          </a:solidFill>
                          <a:latin typeface="Cambria Math" panose="02040503050406030204" pitchFamily="18" charset="0"/>
                        </a:rPr>
                        <m:t>⋅</m:t>
                      </m:r>
                      <m:d>
                        <m:dPr>
                          <m:ctrlPr>
                            <a:rPr lang="en-US" sz="2400" i="1" smtClean="0">
                              <a:solidFill>
                                <a:prstClr val="black"/>
                              </a:solidFill>
                              <a:latin typeface="Cambria Math" panose="02040503050406030204" pitchFamily="18" charset="0"/>
                            </a:rPr>
                          </m:ctrlPr>
                        </m:dPr>
                        <m:e>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3.5</m:t>
                          </m:r>
                        </m:num>
                        <m:den>
                          <m:r>
                            <a:rPr lang="en-US" sz="2400" b="0" i="1" smtClean="0">
                              <a:solidFill>
                                <a:schemeClr val="tx1"/>
                              </a:solidFill>
                              <a:latin typeface="Cambria Math" panose="02040503050406030204" pitchFamily="18" charset="0"/>
                            </a:rPr>
                            <m:t>6</m:t>
                          </m:r>
                        </m:den>
                      </m:f>
                      <m:r>
                        <a:rPr lang="en-US" sz="2400" b="0" i="1" smtClean="0">
                          <a:solidFill>
                            <a:schemeClr val="tx1"/>
                          </a:solidFill>
                          <a:latin typeface="Cambria Math" panose="02040503050406030204" pitchFamily="18" charset="0"/>
                          <a:ea typeface="Cambria Math" panose="02040503050406030204" pitchFamily="18" charset="0"/>
                        </a:rPr>
                        <m:t>≈0.583</m:t>
                      </m:r>
                    </m:oMath>
                  </m:oMathPara>
                </a14:m>
                <a:endParaRPr lang="en-US" sz="2400" dirty="0">
                  <a:solidFill>
                    <a:srgbClr val="0070C0"/>
                  </a:solidFill>
                </a:endParaRPr>
              </a:p>
            </p:txBody>
          </p:sp>
        </mc:Choice>
        <mc:Fallback xmlns="">
          <p:sp>
            <p:nvSpPr>
              <p:cNvPr id="8" name="TextBox 7">
                <a:extLst>
                  <a:ext uri="{FF2B5EF4-FFF2-40B4-BE49-F238E27FC236}">
                    <a16:creationId xmlns:a16="http://schemas.microsoft.com/office/drawing/2014/main" id="{73F9E7DC-A554-4583-A9EF-CE4306B2E10D}"/>
                  </a:ext>
                </a:extLst>
              </p:cNvPr>
              <p:cNvSpPr txBox="1">
                <a:spLocks noRot="1" noChangeAspect="1" noMove="1" noResize="1" noEditPoints="1" noAdjustHandles="1" noChangeArrowheads="1" noChangeShapeType="1" noTextEdit="1"/>
              </p:cNvSpPr>
              <p:nvPr/>
            </p:nvSpPr>
            <p:spPr>
              <a:xfrm>
                <a:off x="5009315" y="3604328"/>
                <a:ext cx="6841236" cy="9221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CADEC1-2376-4E4A-A3C2-7448D26838F2}"/>
                  </a:ext>
                </a:extLst>
              </p:cNvPr>
              <p:cNvSpPr txBox="1"/>
              <p:nvPr/>
            </p:nvSpPr>
            <p:spPr>
              <a:xfrm>
                <a:off x="1172464" y="4993224"/>
                <a:ext cx="7946484" cy="9221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3</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r>
                        <a:rPr lang="en-US" sz="2400" i="1">
                          <a:latin typeface="Cambria Math" panose="02040503050406030204" pitchFamily="18" charset="0"/>
                        </a:rPr>
                        <m:t>⋅</m:t>
                      </m:r>
                      <m:d>
                        <m:dPr>
                          <m:ctrlPr>
                            <a:rPr lang="en-US" sz="2400" i="1">
                              <a:latin typeface="Cambria Math" panose="02040503050406030204" pitchFamily="18" charset="0"/>
                            </a:rPr>
                          </m:ctrlPr>
                        </m:dPr>
                        <m:e>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r>
                        <a:rPr lang="en-US" sz="2400" i="1">
                          <a:latin typeface="Cambria Math" panose="02040503050406030204" pitchFamily="18" charset="0"/>
                          <a:ea typeface="Cambria Math" panose="02040503050406030204" pitchFamily="18" charset="0"/>
                        </a:rPr>
                        <m:t>≈0.167</m:t>
                      </m:r>
                    </m:oMath>
                  </m:oMathPara>
                </a14:m>
                <a:endParaRPr lang="en-US" sz="2400" dirty="0"/>
              </a:p>
            </p:txBody>
          </p:sp>
        </mc:Choice>
        <mc:Fallback xmlns="">
          <p:sp>
            <p:nvSpPr>
              <p:cNvPr id="4" name="TextBox 3">
                <a:extLst>
                  <a:ext uri="{FF2B5EF4-FFF2-40B4-BE49-F238E27FC236}">
                    <a16:creationId xmlns:a16="http://schemas.microsoft.com/office/drawing/2014/main" id="{C5CADEC1-2376-4E4A-A3C2-7448D26838F2}"/>
                  </a:ext>
                </a:extLst>
              </p:cNvPr>
              <p:cNvSpPr txBox="1">
                <a:spLocks noRot="1" noChangeAspect="1" noMove="1" noResize="1" noEditPoints="1" noAdjustHandles="1" noChangeArrowheads="1" noChangeShapeType="1" noTextEdit="1"/>
              </p:cNvSpPr>
              <p:nvPr/>
            </p:nvSpPr>
            <p:spPr>
              <a:xfrm>
                <a:off x="1172464" y="4993224"/>
                <a:ext cx="7946484" cy="92217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599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Exercise: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5</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243" t="-1235" b="-1790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26</a:t>
            </a:fld>
            <a:endParaRPr lang="en-US"/>
          </a:p>
        </p:txBody>
      </p:sp>
      <p:pic>
        <p:nvPicPr>
          <p:cNvPr id="5" name="Content Placeholder 4"/>
          <p:cNvPicPr>
            <a:picLocks noGrp="1" noChangeAspect="1"/>
          </p:cNvPicPr>
          <p:nvPr>
            <p:ph sz="quarter" idx="1"/>
          </p:nvPr>
        </p:nvPicPr>
        <p:blipFill>
          <a:blip r:embed="rId3"/>
          <a:stretch>
            <a:fillRect/>
          </a:stretch>
        </p:blipFill>
        <p:spPr>
          <a:xfrm>
            <a:off x="816864" y="1980403"/>
            <a:ext cx="3816427" cy="2085013"/>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860176" y="1882678"/>
                <a:ext cx="4181287" cy="1209434"/>
              </a:xfrm>
              <a:prstGeom prst="rect">
                <a:avLst/>
              </a:prstGeom>
              <a:noFill/>
              <a:ln w="63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𝐵</m:t>
                          </m:r>
                        </m:e>
                        <m:sub>
                          <m:r>
                            <a:rPr lang="en-US" sz="2900" i="1">
                              <a:latin typeface="Cambria Math" panose="02040503050406030204" pitchFamily="18" charset="0"/>
                            </a:rPr>
                            <m:t>𝑖</m:t>
                          </m:r>
                        </m:sub>
                      </m:sSub>
                      <m:r>
                        <a:rPr lang="en-US" sz="2900" b="0" i="1" smtClean="0">
                          <a:latin typeface="Cambria Math" panose="02040503050406030204" pitchFamily="18" charset="0"/>
                        </a:rPr>
                        <m:t> </m:t>
                      </m:r>
                      <m:r>
                        <a:rPr lang="en-US" sz="2900" i="1">
                          <a:latin typeface="Cambria Math" panose="02040503050406030204" pitchFamily="18" charset="0"/>
                        </a:rPr>
                        <m:t>=</m:t>
                      </m:r>
                      <m:r>
                        <a:rPr lang="en-US" sz="2900" b="0" i="1" smtClean="0">
                          <a:latin typeface="Cambria Math" panose="02040503050406030204" pitchFamily="18" charset="0"/>
                        </a:rPr>
                        <m:t> </m:t>
                      </m:r>
                      <m:f>
                        <m:fPr>
                          <m:ctrlPr>
                            <a:rPr lang="en-US" sz="2900" i="1" smtClean="0">
                              <a:latin typeface="Cambria Math" panose="02040503050406030204" pitchFamily="18" charset="0"/>
                            </a:rPr>
                          </m:ctrlPr>
                        </m:fPr>
                        <m:num>
                          <m:r>
                            <a:rPr lang="en-US" sz="2900" b="0" i="1" smtClean="0">
                              <a:latin typeface="Cambria Math" panose="02040503050406030204" pitchFamily="18" charset="0"/>
                            </a:rPr>
                            <m:t>1</m:t>
                          </m:r>
                        </m:num>
                        <m:den>
                          <m:d>
                            <m:dPr>
                              <m:ctrlPr>
                                <a:rPr lang="en-US" sz="2900" i="1" smtClean="0">
                                  <a:latin typeface="Cambria Math" panose="02040503050406030204" pitchFamily="18" charset="0"/>
                                </a:rPr>
                              </m:ctrlPr>
                            </m:dPr>
                            <m:e>
                              <m:f>
                                <m:fPr>
                                  <m:type m:val="noBar"/>
                                  <m:ctrlPr>
                                    <a:rPr lang="en-US" sz="2900" i="1" smtClean="0">
                                      <a:latin typeface="Cambria Math" panose="02040503050406030204" pitchFamily="18" charset="0"/>
                                    </a:rPr>
                                  </m:ctrlPr>
                                </m:fPr>
                                <m:num>
                                  <m:r>
                                    <a:rPr lang="en-US" sz="2900" b="0" i="1" smtClean="0">
                                      <a:latin typeface="Cambria Math" panose="02040503050406030204" pitchFamily="18" charset="0"/>
                                    </a:rPr>
                                    <m:t>𝑛</m:t>
                                  </m:r>
                                  <m:r>
                                    <a:rPr lang="en-US" sz="2900" b="0" i="1" smtClean="0">
                                      <a:latin typeface="Cambria Math" panose="02040503050406030204" pitchFamily="18" charset="0"/>
                                    </a:rPr>
                                    <m:t>−1</m:t>
                                  </m:r>
                                </m:num>
                                <m:den>
                                  <m:r>
                                    <a:rPr lang="en-US" sz="2900" b="0" i="1" smtClean="0">
                                      <a:latin typeface="Cambria Math" panose="02040503050406030204" pitchFamily="18" charset="0"/>
                                    </a:rPr>
                                    <m:t>2</m:t>
                                  </m:r>
                                </m:den>
                              </m:f>
                            </m:e>
                          </m:d>
                        </m:den>
                      </m:f>
                      <m:r>
                        <a:rPr lang="en-US" sz="2900" b="0" i="1" smtClean="0">
                          <a:latin typeface="Cambria Math" panose="02040503050406030204" pitchFamily="18" charset="0"/>
                        </a:rPr>
                        <m:t> </m:t>
                      </m:r>
                      <m:nary>
                        <m:naryPr>
                          <m:chr m:val="∑"/>
                          <m:supHide m:val="on"/>
                          <m:ctrlPr>
                            <a:rPr lang="en-US" sz="2900" i="1" smtClean="0">
                              <a:latin typeface="Cambria Math" panose="02040503050406030204" pitchFamily="18" charset="0"/>
                            </a:rPr>
                          </m:ctrlPr>
                        </m:naryPr>
                        <m:sub>
                          <m:r>
                            <m:rPr>
                              <m:brk m:alnAt="7"/>
                            </m:rP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sub>
                        <m:sup/>
                        <m:e>
                          <m:f>
                            <m:fPr>
                              <m:ctrlPr>
                                <a:rPr lang="en-US" sz="2900" i="1" smtClean="0">
                                  <a:latin typeface="Cambria Math" panose="02040503050406030204" pitchFamily="18" charset="0"/>
                                </a:rPr>
                              </m:ctrlPr>
                            </m:fPr>
                            <m:num>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𝑃</m:t>
                                  </m:r>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num>
                            <m:den>
                              <m:r>
                                <a:rPr lang="en-US" sz="2900" i="1" smtClean="0">
                                  <a:latin typeface="Cambria Math" panose="02040503050406030204" pitchFamily="18" charset="0"/>
                                </a:rPr>
                                <m:t>𝑃</m:t>
                              </m:r>
                              <m:r>
                                <a:rPr lang="en-US" sz="2900" b="0" i="1" smtClean="0">
                                  <a:latin typeface="Cambria Math" panose="02040503050406030204" pitchFamily="18" charset="0"/>
                                </a:rPr>
                                <m:t>(</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𝑡</m:t>
                              </m:r>
                              <m:r>
                                <a:rPr lang="en-US" sz="2900" b="0" i="1" smtClean="0">
                                  <a:latin typeface="Cambria Math" panose="02040503050406030204" pitchFamily="18" charset="0"/>
                                </a:rPr>
                                <m:t>)</m:t>
                              </m:r>
                            </m:den>
                          </m:f>
                        </m:e>
                      </m:nary>
                    </m:oMath>
                  </m:oMathPara>
                </a14:m>
                <a:endParaRPr lang="en-US" sz="2900" dirty="0"/>
              </a:p>
            </p:txBody>
          </p:sp>
        </mc:Choice>
        <mc:Fallback xmlns="">
          <p:sp>
            <p:nvSpPr>
              <p:cNvPr id="6" name="TextBox 5"/>
              <p:cNvSpPr txBox="1">
                <a:spLocks noRot="1" noChangeAspect="1" noMove="1" noResize="1" noEditPoints="1" noAdjustHandles="1" noChangeArrowheads="1" noChangeShapeType="1" noTextEdit="1"/>
              </p:cNvSpPr>
              <p:nvPr/>
            </p:nvSpPr>
            <p:spPr>
              <a:xfrm>
                <a:off x="5860176" y="1882678"/>
                <a:ext cx="4181287" cy="1209434"/>
              </a:xfrm>
              <a:prstGeom prst="rect">
                <a:avLst/>
              </a:prstGeom>
              <a:blipFill>
                <a:blip r:embed="rId4"/>
                <a:stretch>
                  <a:fillRect/>
                </a:stretch>
              </a:blipFill>
              <a:ln w="63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F9E7DC-A554-4583-A9EF-CE4306B2E10D}"/>
                  </a:ext>
                </a:extLst>
              </p:cNvPr>
              <p:cNvSpPr txBox="1"/>
              <p:nvPr/>
            </p:nvSpPr>
            <p:spPr>
              <a:xfrm>
                <a:off x="4884138" y="3604328"/>
                <a:ext cx="6841236" cy="9221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𝐵</m:t>
                          </m:r>
                        </m:e>
                        <m:sub>
                          <m:r>
                            <a:rPr lang="en-US" sz="2400" b="0" i="1" smtClean="0">
                              <a:solidFill>
                                <a:prstClr val="black"/>
                              </a:solidFill>
                              <a:latin typeface="Cambria Math" panose="02040503050406030204" pitchFamily="18" charset="0"/>
                            </a:rPr>
                            <m:t>2</m:t>
                          </m:r>
                        </m:sub>
                      </m:sSub>
                      <m:r>
                        <a:rPr lang="en-US" sz="2400" b="0" i="1" smtClean="0">
                          <a:solidFill>
                            <a:prstClr val="black"/>
                          </a:solidFill>
                          <a:latin typeface="Cambria Math" panose="02040503050406030204" pitchFamily="18" charset="0"/>
                        </a:rPr>
                        <m:t>= </m:t>
                      </m:r>
                      <m:f>
                        <m:fPr>
                          <m:ctrlPr>
                            <a:rPr lang="en-US" sz="240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1</m:t>
                          </m:r>
                        </m:num>
                        <m:den>
                          <m:r>
                            <a:rPr lang="en-US" sz="2400" b="0" i="1" smtClean="0">
                              <a:solidFill>
                                <a:prstClr val="black"/>
                              </a:solidFill>
                              <a:latin typeface="Cambria Math" panose="02040503050406030204" pitchFamily="18" charset="0"/>
                            </a:rPr>
                            <m:t>6</m:t>
                          </m:r>
                        </m:den>
                      </m:f>
                      <m:r>
                        <a:rPr lang="en-US" sz="2400" b="0" i="1" smtClean="0">
                          <a:solidFill>
                            <a:prstClr val="black"/>
                          </a:solidFill>
                          <a:latin typeface="Cambria Math" panose="02040503050406030204" pitchFamily="18" charset="0"/>
                        </a:rPr>
                        <m:t>⋅</m:t>
                      </m:r>
                      <m:d>
                        <m:dPr>
                          <m:ctrlPr>
                            <a:rPr lang="en-US" sz="2400" i="1" smtClean="0">
                              <a:solidFill>
                                <a:prstClr val="black"/>
                              </a:solidFill>
                              <a:latin typeface="Cambria Math" panose="02040503050406030204" pitchFamily="18" charset="0"/>
                            </a:rPr>
                          </m:ctrlPr>
                        </m:dPr>
                        <m:e>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3.5</m:t>
                          </m:r>
                        </m:num>
                        <m:den>
                          <m:r>
                            <a:rPr lang="en-US" sz="2400" b="0" i="1" smtClean="0">
                              <a:solidFill>
                                <a:schemeClr val="tx1"/>
                              </a:solidFill>
                              <a:latin typeface="Cambria Math" panose="02040503050406030204" pitchFamily="18" charset="0"/>
                            </a:rPr>
                            <m:t>6</m:t>
                          </m:r>
                        </m:den>
                      </m:f>
                      <m:r>
                        <a:rPr lang="en-US" sz="2400" b="0" i="1" smtClean="0">
                          <a:solidFill>
                            <a:schemeClr val="tx1"/>
                          </a:solidFill>
                          <a:latin typeface="Cambria Math" panose="02040503050406030204" pitchFamily="18" charset="0"/>
                          <a:ea typeface="Cambria Math" panose="02040503050406030204" pitchFamily="18" charset="0"/>
                        </a:rPr>
                        <m:t>≈0.583</m:t>
                      </m:r>
                    </m:oMath>
                  </m:oMathPara>
                </a14:m>
                <a:endParaRPr lang="en-US" sz="2400" dirty="0">
                  <a:solidFill>
                    <a:srgbClr val="0070C0"/>
                  </a:solidFill>
                </a:endParaRPr>
              </a:p>
            </p:txBody>
          </p:sp>
        </mc:Choice>
        <mc:Fallback xmlns="">
          <p:sp>
            <p:nvSpPr>
              <p:cNvPr id="8" name="TextBox 7">
                <a:extLst>
                  <a:ext uri="{FF2B5EF4-FFF2-40B4-BE49-F238E27FC236}">
                    <a16:creationId xmlns:a16="http://schemas.microsoft.com/office/drawing/2014/main" id="{73F9E7DC-A554-4583-A9EF-CE4306B2E10D}"/>
                  </a:ext>
                </a:extLst>
              </p:cNvPr>
              <p:cNvSpPr txBox="1">
                <a:spLocks noRot="1" noChangeAspect="1" noMove="1" noResize="1" noEditPoints="1" noAdjustHandles="1" noChangeArrowheads="1" noChangeShapeType="1" noTextEdit="1"/>
              </p:cNvSpPr>
              <p:nvPr/>
            </p:nvSpPr>
            <p:spPr>
              <a:xfrm>
                <a:off x="4884138" y="3604328"/>
                <a:ext cx="6841236" cy="9221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CADEC1-2376-4E4A-A3C2-7448D26838F2}"/>
                  </a:ext>
                </a:extLst>
              </p:cNvPr>
              <p:cNvSpPr txBox="1"/>
              <p:nvPr/>
            </p:nvSpPr>
            <p:spPr>
              <a:xfrm>
                <a:off x="1172464" y="4993224"/>
                <a:ext cx="7132292" cy="9221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5</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6</m:t>
                          </m:r>
                        </m:den>
                      </m:f>
                      <m:r>
                        <a:rPr lang="en-US" sz="2400" i="1">
                          <a:latin typeface="Cambria Math" panose="02040503050406030204" pitchFamily="18" charset="0"/>
                        </a:rPr>
                        <m:t>⋅</m:t>
                      </m:r>
                      <m:d>
                        <m:dPr>
                          <m:ctrlPr>
                            <a:rPr lang="en-US" sz="2400" i="1">
                              <a:latin typeface="Cambria Math" panose="02040503050406030204" pitchFamily="18" charset="0"/>
                            </a:rPr>
                          </m:ctrlPr>
                        </m:dPr>
                        <m:e>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num>
                            <m:den>
                              <m:r>
                                <a:rPr lang="en-US" sz="2400" i="1">
                                  <a:solidFill>
                                    <a:prstClr val="black"/>
                                  </a:solidFill>
                                  <a:latin typeface="Cambria Math" panose="02040503050406030204" pitchFamily="18" charset="0"/>
                                </a:rPr>
                                <m:t>1</m:t>
                              </m:r>
                            </m:den>
                          </m:f>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2</m:t>
                              </m:r>
                            </m:den>
                          </m:f>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0.5</m:t>
                          </m:r>
                        </m:num>
                        <m:den>
                          <m:r>
                            <a:rPr lang="en-US" sz="2400" i="1">
                              <a:latin typeface="Cambria Math" panose="02040503050406030204" pitchFamily="18" charset="0"/>
                            </a:rPr>
                            <m:t>6</m:t>
                          </m:r>
                        </m:den>
                      </m:f>
                      <m:r>
                        <a:rPr lang="en-US" sz="2400" i="1">
                          <a:latin typeface="Cambria Math" panose="02040503050406030204" pitchFamily="18" charset="0"/>
                          <a:ea typeface="Cambria Math" panose="02040503050406030204" pitchFamily="18" charset="0"/>
                        </a:rPr>
                        <m:t>≈0.083</m:t>
                      </m:r>
                    </m:oMath>
                  </m:oMathPara>
                </a14:m>
                <a:endParaRPr lang="en-US" sz="2400" dirty="0"/>
              </a:p>
            </p:txBody>
          </p:sp>
        </mc:Choice>
        <mc:Fallback xmlns="">
          <p:sp>
            <p:nvSpPr>
              <p:cNvPr id="4" name="TextBox 3">
                <a:extLst>
                  <a:ext uri="{FF2B5EF4-FFF2-40B4-BE49-F238E27FC236}">
                    <a16:creationId xmlns:a16="http://schemas.microsoft.com/office/drawing/2014/main" id="{C5CADEC1-2376-4E4A-A3C2-7448D26838F2}"/>
                  </a:ext>
                </a:extLst>
              </p:cNvPr>
              <p:cNvSpPr txBox="1">
                <a:spLocks noRot="1" noChangeAspect="1" noMove="1" noResize="1" noEditPoints="1" noAdjustHandles="1" noChangeArrowheads="1" noChangeShapeType="1" noTextEdit="1"/>
              </p:cNvSpPr>
              <p:nvPr/>
            </p:nvSpPr>
            <p:spPr>
              <a:xfrm>
                <a:off x="1172464" y="4993224"/>
                <a:ext cx="7132292" cy="92217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186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Betweenness Values of Florentine Families</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27</a:t>
            </a:fld>
            <a:endParaRPr lang="en-US"/>
          </a:p>
        </p:txBody>
      </p:sp>
      <p:pic>
        <p:nvPicPr>
          <p:cNvPr id="6" name="Content Placeholder 5"/>
          <p:cNvPicPr>
            <a:picLocks noGrp="1" noChangeAspect="1"/>
          </p:cNvPicPr>
          <p:nvPr>
            <p:ph sz="quarter" idx="1"/>
          </p:nvPr>
        </p:nvPicPr>
        <p:blipFill>
          <a:blip r:embed="rId2"/>
          <a:stretch>
            <a:fillRect/>
          </a:stretch>
        </p:blipFill>
        <p:spPr>
          <a:xfrm>
            <a:off x="586368" y="1789771"/>
            <a:ext cx="4367870" cy="44958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708770695"/>
              </p:ext>
            </p:extLst>
          </p:nvPr>
        </p:nvGraphicFramePr>
        <p:xfrm>
          <a:off x="5456990" y="1640898"/>
          <a:ext cx="2846933" cy="4793546"/>
        </p:xfrm>
        <a:graphic>
          <a:graphicData uri="http://schemas.openxmlformats.org/drawingml/2006/table">
            <a:tbl>
              <a:tblPr firstRow="1" bandRow="1">
                <a:tableStyleId>{2D5ABB26-0587-4C30-8999-92F81FD0307C}</a:tableStyleId>
              </a:tblPr>
              <a:tblGrid>
                <a:gridCol w="1964300">
                  <a:extLst>
                    <a:ext uri="{9D8B030D-6E8A-4147-A177-3AD203B41FA5}">
                      <a16:colId xmlns:a16="http://schemas.microsoft.com/office/drawing/2014/main" val="3660037497"/>
                    </a:ext>
                  </a:extLst>
                </a:gridCol>
                <a:gridCol w="882633">
                  <a:extLst>
                    <a:ext uri="{9D8B030D-6E8A-4147-A177-3AD203B41FA5}">
                      <a16:colId xmlns:a16="http://schemas.microsoft.com/office/drawing/2014/main" val="3099258926"/>
                    </a:ext>
                  </a:extLst>
                </a:gridCol>
              </a:tblGrid>
              <a:tr h="370840">
                <a:tc>
                  <a:txBody>
                    <a:bodyPr/>
                    <a:lstStyle/>
                    <a:p>
                      <a:r>
                        <a:rPr lang="en-US" sz="2000" dirty="0"/>
                        <a:t>Medici</a:t>
                      </a:r>
                    </a:p>
                  </a:txBody>
                  <a:tcPr/>
                </a:tc>
                <a:tc>
                  <a:txBody>
                    <a:bodyPr/>
                    <a:lstStyle/>
                    <a:p>
                      <a:r>
                        <a:rPr lang="en-US" sz="2000" dirty="0"/>
                        <a:t>0.522</a:t>
                      </a:r>
                    </a:p>
                  </a:txBody>
                  <a:tcPr/>
                </a:tc>
                <a:extLst>
                  <a:ext uri="{0D108BD9-81ED-4DB2-BD59-A6C34878D82A}">
                    <a16:rowId xmlns:a16="http://schemas.microsoft.com/office/drawing/2014/main" val="2728441079"/>
                  </a:ext>
                </a:extLst>
              </a:tr>
              <a:tr h="370840">
                <a:tc>
                  <a:txBody>
                    <a:bodyPr/>
                    <a:lstStyle/>
                    <a:p>
                      <a:r>
                        <a:rPr lang="en-US" sz="2000" dirty="0" err="1"/>
                        <a:t>Guadagni</a:t>
                      </a:r>
                      <a:endParaRPr lang="en-US" sz="2000" dirty="0"/>
                    </a:p>
                  </a:txBody>
                  <a:tcPr/>
                </a:tc>
                <a:tc>
                  <a:txBody>
                    <a:bodyPr/>
                    <a:lstStyle/>
                    <a:p>
                      <a:r>
                        <a:rPr lang="en-US" sz="2000" dirty="0"/>
                        <a:t>0.255</a:t>
                      </a:r>
                    </a:p>
                  </a:txBody>
                  <a:tcPr/>
                </a:tc>
                <a:extLst>
                  <a:ext uri="{0D108BD9-81ED-4DB2-BD59-A6C34878D82A}">
                    <a16:rowId xmlns:a16="http://schemas.microsoft.com/office/drawing/2014/main" val="1605061452"/>
                  </a:ext>
                </a:extLst>
              </a:tr>
              <a:tr h="370840">
                <a:tc>
                  <a:txBody>
                    <a:bodyPr/>
                    <a:lstStyle/>
                    <a:p>
                      <a:r>
                        <a:rPr lang="en-US" sz="2000" dirty="0" err="1"/>
                        <a:t>Albizzi</a:t>
                      </a:r>
                      <a:endParaRPr lang="en-US" sz="2000" dirty="0"/>
                    </a:p>
                  </a:txBody>
                  <a:tcPr/>
                </a:tc>
                <a:tc>
                  <a:txBody>
                    <a:bodyPr/>
                    <a:lstStyle/>
                    <a:p>
                      <a:r>
                        <a:rPr lang="en-US" sz="2000" dirty="0"/>
                        <a:t>0.212</a:t>
                      </a:r>
                    </a:p>
                  </a:txBody>
                  <a:tcPr/>
                </a:tc>
                <a:extLst>
                  <a:ext uri="{0D108BD9-81ED-4DB2-BD59-A6C34878D82A}">
                    <a16:rowId xmlns:a16="http://schemas.microsoft.com/office/drawing/2014/main" val="736414127"/>
                  </a:ext>
                </a:extLst>
              </a:tr>
              <a:tr h="370840">
                <a:tc>
                  <a:txBody>
                    <a:bodyPr/>
                    <a:lstStyle/>
                    <a:p>
                      <a:r>
                        <a:rPr lang="en-US" sz="2000" dirty="0" err="1"/>
                        <a:t>Salvati</a:t>
                      </a:r>
                      <a:endParaRPr lang="en-US" sz="2000" dirty="0"/>
                    </a:p>
                  </a:txBody>
                  <a:tcPr/>
                </a:tc>
                <a:tc>
                  <a:txBody>
                    <a:bodyPr/>
                    <a:lstStyle/>
                    <a:p>
                      <a:r>
                        <a:rPr lang="en-US" sz="2000" dirty="0"/>
                        <a:t>0.143</a:t>
                      </a:r>
                    </a:p>
                  </a:txBody>
                  <a:tcPr/>
                </a:tc>
                <a:extLst>
                  <a:ext uri="{0D108BD9-81ED-4DB2-BD59-A6C34878D82A}">
                    <a16:rowId xmlns:a16="http://schemas.microsoft.com/office/drawing/2014/main" val="1083835996"/>
                  </a:ext>
                </a:extLst>
              </a:tr>
              <a:tr h="370840">
                <a:tc>
                  <a:txBody>
                    <a:bodyPr/>
                    <a:lstStyle/>
                    <a:p>
                      <a:r>
                        <a:rPr lang="en-US" sz="2000" dirty="0" err="1"/>
                        <a:t>Ridolfi</a:t>
                      </a:r>
                      <a:endParaRPr lang="en-US" sz="2000" dirty="0"/>
                    </a:p>
                  </a:txBody>
                  <a:tcPr/>
                </a:tc>
                <a:tc>
                  <a:txBody>
                    <a:bodyPr/>
                    <a:lstStyle/>
                    <a:p>
                      <a:r>
                        <a:rPr lang="en-US" sz="2000" dirty="0"/>
                        <a:t>0.114</a:t>
                      </a:r>
                    </a:p>
                  </a:txBody>
                  <a:tcPr/>
                </a:tc>
                <a:extLst>
                  <a:ext uri="{0D108BD9-81ED-4DB2-BD59-A6C34878D82A}">
                    <a16:rowId xmlns:a16="http://schemas.microsoft.com/office/drawing/2014/main" val="3805695248"/>
                  </a:ext>
                </a:extLst>
              </a:tr>
              <a:tr h="434906">
                <a:tc>
                  <a:txBody>
                    <a:bodyPr/>
                    <a:lstStyle/>
                    <a:p>
                      <a:r>
                        <a:rPr lang="en-US" sz="2000" dirty="0" err="1"/>
                        <a:t>Bischeri</a:t>
                      </a:r>
                      <a:endParaRPr lang="en-US" sz="2000" dirty="0"/>
                    </a:p>
                  </a:txBody>
                  <a:tcPr/>
                </a:tc>
                <a:tc>
                  <a:txBody>
                    <a:bodyPr/>
                    <a:lstStyle/>
                    <a:p>
                      <a:r>
                        <a:rPr lang="en-US" sz="2000" dirty="0"/>
                        <a:t>0.104</a:t>
                      </a:r>
                    </a:p>
                  </a:txBody>
                  <a:tcPr/>
                </a:tc>
                <a:extLst>
                  <a:ext uri="{0D108BD9-81ED-4DB2-BD59-A6C34878D82A}">
                    <a16:rowId xmlns:a16="http://schemas.microsoft.com/office/drawing/2014/main" val="671935012"/>
                  </a:ext>
                </a:extLst>
              </a:tr>
              <a:tr h="370840">
                <a:tc>
                  <a:txBody>
                    <a:bodyPr/>
                    <a:lstStyle/>
                    <a:p>
                      <a:r>
                        <a:rPr lang="en-US" sz="2000" dirty="0" err="1"/>
                        <a:t>Strozzi</a:t>
                      </a:r>
                      <a:endParaRPr lang="en-US" sz="2000" dirty="0"/>
                    </a:p>
                  </a:txBody>
                  <a:tcPr/>
                </a:tc>
                <a:tc>
                  <a:txBody>
                    <a:bodyPr/>
                    <a:lstStyle/>
                    <a:p>
                      <a:r>
                        <a:rPr lang="en-US" sz="2000" dirty="0"/>
                        <a:t>0.103</a:t>
                      </a:r>
                    </a:p>
                  </a:txBody>
                  <a:tcPr/>
                </a:tc>
                <a:extLst>
                  <a:ext uri="{0D108BD9-81ED-4DB2-BD59-A6C34878D82A}">
                    <a16:rowId xmlns:a16="http://schemas.microsoft.com/office/drawing/2014/main" val="4022331378"/>
                  </a:ext>
                </a:extLst>
              </a:tr>
              <a:tr h="370840">
                <a:tc>
                  <a:txBody>
                    <a:bodyPr/>
                    <a:lstStyle/>
                    <a:p>
                      <a:r>
                        <a:rPr lang="en-US" sz="2000" dirty="0" err="1"/>
                        <a:t>Barbadori</a:t>
                      </a:r>
                      <a:endParaRPr lang="en-US" sz="2000" dirty="0"/>
                    </a:p>
                  </a:txBody>
                  <a:tcPr/>
                </a:tc>
                <a:tc>
                  <a:txBody>
                    <a:bodyPr/>
                    <a:lstStyle/>
                    <a:p>
                      <a:r>
                        <a:rPr lang="en-US" sz="2000" dirty="0"/>
                        <a:t>0.093</a:t>
                      </a:r>
                    </a:p>
                  </a:txBody>
                  <a:tcPr/>
                </a:tc>
                <a:extLst>
                  <a:ext uri="{0D108BD9-81ED-4DB2-BD59-A6C34878D82A}">
                    <a16:rowId xmlns:a16="http://schemas.microsoft.com/office/drawing/2014/main" val="1208222239"/>
                  </a:ext>
                </a:extLst>
              </a:tr>
              <a:tr h="370840">
                <a:tc>
                  <a:txBody>
                    <a:bodyPr/>
                    <a:lstStyle/>
                    <a:p>
                      <a:r>
                        <a:rPr lang="en-US" sz="2000" dirty="0" err="1"/>
                        <a:t>Tornabuoni</a:t>
                      </a:r>
                      <a:endParaRPr lang="en-US" sz="2000" dirty="0"/>
                    </a:p>
                  </a:txBody>
                  <a:tcPr/>
                </a:tc>
                <a:tc>
                  <a:txBody>
                    <a:bodyPr/>
                    <a:lstStyle/>
                    <a:p>
                      <a:r>
                        <a:rPr lang="en-US" sz="2000" dirty="0"/>
                        <a:t>0.092</a:t>
                      </a:r>
                    </a:p>
                  </a:txBody>
                  <a:tcPr/>
                </a:tc>
                <a:extLst>
                  <a:ext uri="{0D108BD9-81ED-4DB2-BD59-A6C34878D82A}">
                    <a16:rowId xmlns:a16="http://schemas.microsoft.com/office/drawing/2014/main" val="3916652043"/>
                  </a:ext>
                </a:extLst>
              </a:tr>
              <a:tr h="370840">
                <a:tc>
                  <a:txBody>
                    <a:bodyPr/>
                    <a:lstStyle/>
                    <a:p>
                      <a:r>
                        <a:rPr lang="en-US" sz="2000" dirty="0"/>
                        <a:t>Castellani</a:t>
                      </a:r>
                    </a:p>
                  </a:txBody>
                  <a:tcPr/>
                </a:tc>
                <a:tc>
                  <a:txBody>
                    <a:bodyPr/>
                    <a:lstStyle/>
                    <a:p>
                      <a:r>
                        <a:rPr lang="en-US" sz="2000" dirty="0"/>
                        <a:t>0.055</a:t>
                      </a:r>
                    </a:p>
                  </a:txBody>
                  <a:tcPr/>
                </a:tc>
                <a:extLst>
                  <a:ext uri="{0D108BD9-81ED-4DB2-BD59-A6C34878D82A}">
                    <a16:rowId xmlns:a16="http://schemas.microsoft.com/office/drawing/2014/main" val="1938130567"/>
                  </a:ext>
                </a:extLst>
              </a:tr>
              <a:tr h="370840">
                <a:tc>
                  <a:txBody>
                    <a:bodyPr/>
                    <a:lstStyle/>
                    <a:p>
                      <a:r>
                        <a:rPr lang="en-US" sz="2000" dirty="0"/>
                        <a:t>Peruzzi</a:t>
                      </a:r>
                    </a:p>
                  </a:txBody>
                  <a:tcPr/>
                </a:tc>
                <a:tc>
                  <a:txBody>
                    <a:bodyPr/>
                    <a:lstStyle/>
                    <a:p>
                      <a:r>
                        <a:rPr lang="en-US" sz="2000" dirty="0"/>
                        <a:t>0.022</a:t>
                      </a:r>
                    </a:p>
                  </a:txBody>
                  <a:tcPr/>
                </a:tc>
                <a:extLst>
                  <a:ext uri="{0D108BD9-81ED-4DB2-BD59-A6C34878D82A}">
                    <a16:rowId xmlns:a16="http://schemas.microsoft.com/office/drawing/2014/main" val="1456103193"/>
                  </a:ext>
                </a:extLst>
              </a:tr>
              <a:tr h="370840">
                <a:tc>
                  <a:txBody>
                    <a:bodyPr/>
                    <a:lstStyle/>
                    <a:p>
                      <a:r>
                        <a:rPr lang="en-US" sz="2000" dirty="0"/>
                        <a:t>other</a:t>
                      </a:r>
                      <a:r>
                        <a:rPr lang="en-US" sz="2000" baseline="0" dirty="0"/>
                        <a:t> families</a:t>
                      </a:r>
                      <a:endParaRPr lang="en-US" sz="2000" dirty="0"/>
                    </a:p>
                  </a:txBody>
                  <a:tcPr/>
                </a:tc>
                <a:tc>
                  <a:txBody>
                    <a:bodyPr/>
                    <a:lstStyle/>
                    <a:p>
                      <a:r>
                        <a:rPr lang="en-US" sz="2000" dirty="0"/>
                        <a:t>0</a:t>
                      </a:r>
                    </a:p>
                  </a:txBody>
                  <a:tcPr/>
                </a:tc>
                <a:extLst>
                  <a:ext uri="{0D108BD9-81ED-4DB2-BD59-A6C34878D82A}">
                    <a16:rowId xmlns:a16="http://schemas.microsoft.com/office/drawing/2014/main" val="147095011"/>
                  </a:ext>
                </a:extLst>
              </a:tr>
            </a:tbl>
          </a:graphicData>
        </a:graphic>
      </p:graphicFrame>
      <p:sp>
        <p:nvSpPr>
          <p:cNvPr id="5" name="TextBox 4"/>
          <p:cNvSpPr txBox="1"/>
          <p:nvPr/>
        </p:nvSpPr>
        <p:spPr>
          <a:xfrm>
            <a:off x="8806675" y="3068175"/>
            <a:ext cx="3015211" cy="1938992"/>
          </a:xfrm>
          <a:prstGeom prst="rect">
            <a:avLst/>
          </a:prstGeom>
          <a:noFill/>
        </p:spPr>
        <p:txBody>
          <a:bodyPr wrap="square" rtlCol="0">
            <a:spAutoFit/>
          </a:bodyPr>
          <a:lstStyle/>
          <a:p>
            <a:r>
              <a:rPr lang="en-US" sz="2400" dirty="0"/>
              <a:t>In contrast to closeness, the betweenness measure typically tends to be well separated. </a:t>
            </a:r>
          </a:p>
        </p:txBody>
      </p:sp>
    </p:spTree>
    <p:extLst>
      <p:ext uri="{BB962C8B-B14F-4D97-AF65-F5344CB8AC3E}">
        <p14:creationId xmlns:p14="http://schemas.microsoft.com/office/powerpoint/2010/main" val="2784086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“Betweenness”?</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28</a:t>
            </a:fld>
            <a:endParaRPr lang="en-US"/>
          </a:p>
        </p:txBody>
      </p:sp>
      <p:sp>
        <p:nvSpPr>
          <p:cNvPr id="4" name="Content Placeholder 3"/>
          <p:cNvSpPr>
            <a:spLocks noGrp="1"/>
          </p:cNvSpPr>
          <p:nvPr>
            <p:ph sz="quarter" idx="1"/>
          </p:nvPr>
        </p:nvSpPr>
        <p:spPr/>
        <p:txBody>
          <a:bodyPr/>
          <a:lstStyle/>
          <a:p>
            <a:pPr marL="0" indent="0">
              <a:buNone/>
            </a:pPr>
            <a:r>
              <a:rPr lang="en-US" dirty="0"/>
              <a:t>Closeness centrality measures how much a node is </a:t>
            </a:r>
            <a:r>
              <a:rPr lang="en-US" dirty="0">
                <a:solidFill>
                  <a:srgbClr val="FF0000"/>
                </a:solidFill>
              </a:rPr>
              <a:t>connected</a:t>
            </a:r>
            <a:r>
              <a:rPr lang="en-US" dirty="0"/>
              <a:t> with others. Betweenness centrality measures how much a node </a:t>
            </a:r>
            <a:r>
              <a:rPr lang="en-US" dirty="0">
                <a:solidFill>
                  <a:srgbClr val="FF0000"/>
                </a:solidFill>
              </a:rPr>
              <a:t>falls “between” </a:t>
            </a:r>
            <a:r>
              <a:rPr lang="en-US" dirty="0"/>
              <a:t>others. A node can be a long way from others on average and still have high betweenness. </a:t>
            </a:r>
          </a:p>
          <a:p>
            <a:endParaRPr lang="en-US" dirty="0"/>
          </a:p>
        </p:txBody>
      </p:sp>
      <p:pic>
        <p:nvPicPr>
          <p:cNvPr id="5" name="Picture 4"/>
          <p:cNvPicPr>
            <a:picLocks noChangeAspect="1"/>
          </p:cNvPicPr>
          <p:nvPr/>
        </p:nvPicPr>
        <p:blipFill>
          <a:blip r:embed="rId2"/>
          <a:stretch>
            <a:fillRect/>
          </a:stretch>
        </p:blipFill>
        <p:spPr>
          <a:xfrm>
            <a:off x="816864" y="3714285"/>
            <a:ext cx="4229100" cy="18288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274528" y="3418344"/>
                <a:ext cx="5765180" cy="2677656"/>
              </a:xfrm>
              <a:prstGeom prst="rect">
                <a:avLst/>
              </a:prstGeom>
              <a:noFill/>
            </p:spPr>
            <p:txBody>
              <a:bodyPr wrap="square" rtlCol="0">
                <a:spAutoFit/>
              </a:bodyPr>
              <a:lstStyle/>
              <a:p>
                <a:r>
                  <a:rPr lang="en-US" sz="2400" dirty="0"/>
                  <a:t>Node </a:t>
                </a:r>
                <a14:m>
                  <m:oMath xmlns:m="http://schemas.openxmlformats.org/officeDocument/2006/math">
                    <m:r>
                      <a:rPr lang="en-US" sz="2400" i="1" dirty="0" smtClean="0">
                        <a:latin typeface="Cambria Math" panose="02040503050406030204" pitchFamily="18" charset="0"/>
                      </a:rPr>
                      <m:t>𝐴</m:t>
                    </m:r>
                  </m:oMath>
                </a14:m>
                <a:r>
                  <a:rPr lang="en-US" sz="2400" dirty="0"/>
                  <a:t> lies on a bridge between two groups. Since any path between the groups must pass along the bridge, </a:t>
                </a:r>
                <a14:m>
                  <m:oMath xmlns:m="http://schemas.openxmlformats.org/officeDocument/2006/math">
                    <m:r>
                      <a:rPr lang="en-US" sz="2400" i="1" dirty="0" smtClean="0">
                        <a:latin typeface="Cambria Math" panose="02040503050406030204" pitchFamily="18" charset="0"/>
                      </a:rPr>
                      <m:t>𝐴</m:t>
                    </m:r>
                  </m:oMath>
                </a14:m>
                <a:r>
                  <a:rPr lang="en-US" sz="2400" dirty="0"/>
                  <a:t> has high betweenness. Its closeness can be low, but </a:t>
                </a:r>
                <a14:m>
                  <m:oMath xmlns:m="http://schemas.openxmlformats.org/officeDocument/2006/math">
                    <m:r>
                      <a:rPr lang="en-US" sz="2400" i="1" dirty="0" smtClean="0">
                        <a:latin typeface="Cambria Math" panose="02040503050406030204" pitchFamily="18" charset="0"/>
                      </a:rPr>
                      <m:t>𝐴</m:t>
                    </m:r>
                  </m:oMath>
                </a14:m>
                <a:r>
                  <a:rPr lang="en-US" sz="2400" dirty="0"/>
                  <a:t> have a lot of influence as a result of its control over the flow of information. Such nodes are referred on sociology as </a:t>
                </a:r>
                <a:r>
                  <a:rPr lang="en-US" sz="2400" dirty="0">
                    <a:solidFill>
                      <a:srgbClr val="FF0000"/>
                    </a:solidFill>
                  </a:rPr>
                  <a:t>brokers</a:t>
                </a:r>
                <a:r>
                  <a:rPr lang="en-US" sz="24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5274528" y="3418344"/>
                <a:ext cx="5765180" cy="2677656"/>
              </a:xfrm>
              <a:prstGeom prst="rect">
                <a:avLst/>
              </a:prstGeom>
              <a:blipFill>
                <a:blip r:embed="rId3"/>
                <a:stretch>
                  <a:fillRect l="-1586" t="-1822" r="-2748" b="-4328"/>
                </a:stretch>
              </a:blipFill>
            </p:spPr>
            <p:txBody>
              <a:bodyPr/>
              <a:lstStyle/>
              <a:p>
                <a:r>
                  <a:rPr lang="en-US">
                    <a:noFill/>
                  </a:rPr>
                  <a:t> </a:t>
                </a:r>
              </a:p>
            </p:txBody>
          </p:sp>
        </mc:Fallback>
      </mc:AlternateContent>
    </p:spTree>
    <p:extLst>
      <p:ext uri="{BB962C8B-B14F-4D97-AF65-F5344CB8AC3E}">
        <p14:creationId xmlns:p14="http://schemas.microsoft.com/office/powerpoint/2010/main" val="49505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Highest Betweenness in Co-Stardom</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29</a:t>
            </a:fld>
            <a:endParaRPr lang="en-US"/>
          </a:p>
        </p:txBody>
      </p:sp>
      <p:sp>
        <p:nvSpPr>
          <p:cNvPr id="4" name="Content Placeholder 3"/>
          <p:cNvSpPr>
            <a:spLocks noGrp="1"/>
          </p:cNvSpPr>
          <p:nvPr>
            <p:ph sz="quarter" idx="1"/>
          </p:nvPr>
        </p:nvSpPr>
        <p:spPr/>
        <p:txBody>
          <a:bodyPr/>
          <a:lstStyle/>
          <a:p>
            <a:pPr marL="0" indent="0">
              <a:buNone/>
            </a:pPr>
            <a:r>
              <a:rPr lang="en-US" dirty="0"/>
              <a:t>According to the IMDB data in 2001, Christopher Lee had the highest closeness and the second highest betweenness in Co-Stardom. Who had the highest betweenness?</a:t>
            </a:r>
          </a:p>
          <a:p>
            <a:pPr marL="0" indent="0">
              <a:buNone/>
            </a:pPr>
            <a:endParaRPr lang="en-US" dirty="0"/>
          </a:p>
        </p:txBody>
      </p:sp>
      <p:pic>
        <p:nvPicPr>
          <p:cNvPr id="5" name="Picture 4"/>
          <p:cNvPicPr>
            <a:picLocks noChangeAspect="1"/>
          </p:cNvPicPr>
          <p:nvPr/>
        </p:nvPicPr>
        <p:blipFill>
          <a:blip r:embed="rId2"/>
          <a:stretch>
            <a:fillRect/>
          </a:stretch>
        </p:blipFill>
        <p:spPr>
          <a:xfrm>
            <a:off x="816864" y="3235017"/>
            <a:ext cx="4267200" cy="2313623"/>
          </a:xfrm>
          <a:prstGeom prst="rect">
            <a:avLst/>
          </a:prstGeom>
        </p:spPr>
      </p:pic>
      <p:sp>
        <p:nvSpPr>
          <p:cNvPr id="6" name="TextBox 5"/>
          <p:cNvSpPr txBox="1"/>
          <p:nvPr/>
        </p:nvSpPr>
        <p:spPr>
          <a:xfrm>
            <a:off x="2008186" y="5538683"/>
            <a:ext cx="1884556" cy="830997"/>
          </a:xfrm>
          <a:prstGeom prst="rect">
            <a:avLst/>
          </a:prstGeom>
          <a:noFill/>
        </p:spPr>
        <p:txBody>
          <a:bodyPr wrap="square" rtlCol="0">
            <a:spAutoFit/>
          </a:bodyPr>
          <a:lstStyle/>
          <a:p>
            <a:r>
              <a:rPr lang="en-US" sz="2400" dirty="0"/>
              <a:t>Fernando Rey</a:t>
            </a:r>
          </a:p>
          <a:p>
            <a:r>
              <a:rPr lang="en-US" sz="2400" dirty="0"/>
              <a:t>1917–1994</a:t>
            </a:r>
            <a:r>
              <a:rPr lang="en-US" dirty="0"/>
              <a:t> </a:t>
            </a:r>
          </a:p>
        </p:txBody>
      </p:sp>
      <p:sp>
        <p:nvSpPr>
          <p:cNvPr id="7" name="TextBox 6"/>
          <p:cNvSpPr txBox="1"/>
          <p:nvPr/>
        </p:nvSpPr>
        <p:spPr>
          <a:xfrm>
            <a:off x="5787829" y="3235017"/>
            <a:ext cx="5196469" cy="2862322"/>
          </a:xfrm>
          <a:prstGeom prst="rect">
            <a:avLst/>
          </a:prstGeom>
          <a:noFill/>
        </p:spPr>
        <p:txBody>
          <a:bodyPr wrap="square" rtlCol="0">
            <a:spAutoFit/>
          </a:bodyPr>
          <a:lstStyle/>
          <a:p>
            <a:r>
              <a:rPr lang="en-US" sz="2000" dirty="0">
                <a:solidFill>
                  <a:srgbClr val="0070C0"/>
                </a:solidFill>
              </a:rPr>
              <a:t>Mark Newman (from the textbook, page 176):</a:t>
            </a:r>
          </a:p>
          <a:p>
            <a:r>
              <a:rPr lang="en-US" sz="2000" dirty="0"/>
              <a:t>It is perhaps no coincidence that the highest betweenness belongs to an actor who appeared in both European and American films, played roles in several different languages, and worked extensively in both film and television, as well as on stage. Rey was the archetypal </a:t>
            </a:r>
            <a:r>
              <a:rPr lang="en-US" sz="2000" dirty="0">
                <a:solidFill>
                  <a:srgbClr val="FF0000"/>
                </a:solidFill>
              </a:rPr>
              <a:t>broker</a:t>
            </a:r>
            <a:r>
              <a:rPr lang="en-US" sz="2000" dirty="0"/>
              <a:t>, a crucial link between different branches of the entertainment industry.</a:t>
            </a:r>
          </a:p>
        </p:txBody>
      </p:sp>
    </p:spTree>
    <p:extLst>
      <p:ext uri="{BB962C8B-B14F-4D97-AF65-F5344CB8AC3E}">
        <p14:creationId xmlns:p14="http://schemas.microsoft.com/office/powerpoint/2010/main" val="76158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B690B0-62FC-43B0-BF5B-E1D20AAC9560}"/>
              </a:ext>
            </a:extLst>
          </p:cNvPr>
          <p:cNvSpPr>
            <a:spLocks noGrp="1"/>
          </p:cNvSpPr>
          <p:nvPr>
            <p:ph type="sldNum" sz="quarter" idx="12"/>
          </p:nvPr>
        </p:nvSpPr>
        <p:spPr/>
        <p:txBody>
          <a:bodyPr/>
          <a:lstStyle/>
          <a:p>
            <a:fld id="{69974E82-3C2C-4ABB-838F-79BD9B35B7DF}" type="slidenum">
              <a:rPr lang="en-US" smtClean="0"/>
              <a:t>3</a:t>
            </a:fld>
            <a:endParaRPr lang="en-US"/>
          </a:p>
        </p:txBody>
      </p:sp>
      <p:sp>
        <p:nvSpPr>
          <p:cNvPr id="3" name="Title 1">
            <a:extLst>
              <a:ext uri="{FF2B5EF4-FFF2-40B4-BE49-F238E27FC236}">
                <a16:creationId xmlns:a16="http://schemas.microsoft.com/office/drawing/2014/main" id="{0C383EAB-83EB-40A6-BC0F-EA7DFF8D181A}"/>
              </a:ext>
            </a:extLst>
          </p:cNvPr>
          <p:cNvSpPr txBox="1">
            <a:spLocks/>
          </p:cNvSpPr>
          <p:nvPr/>
        </p:nvSpPr>
        <p:spPr>
          <a:xfrm>
            <a:off x="3827925" y="185057"/>
            <a:ext cx="4536150" cy="859972"/>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Three Approaches</a:t>
            </a:r>
          </a:p>
        </p:txBody>
      </p:sp>
      <p:sp>
        <p:nvSpPr>
          <p:cNvPr id="4" name="Content Placeholder 3">
            <a:extLst>
              <a:ext uri="{FF2B5EF4-FFF2-40B4-BE49-F238E27FC236}">
                <a16:creationId xmlns:a16="http://schemas.microsoft.com/office/drawing/2014/main" id="{1A86F643-D032-44F2-9AA2-2E5665C38F48}"/>
              </a:ext>
            </a:extLst>
          </p:cNvPr>
          <p:cNvSpPr txBox="1">
            <a:spLocks/>
          </p:cNvSpPr>
          <p:nvPr/>
        </p:nvSpPr>
        <p:spPr>
          <a:xfrm>
            <a:off x="816864" y="1132114"/>
            <a:ext cx="10798193" cy="1034143"/>
          </a:xfrm>
          <a:prstGeom prst="rect">
            <a:avLst/>
          </a:prstGeom>
          <a:ln w="12700">
            <a:solidFill>
              <a:schemeClr val="tx1"/>
            </a:solidFill>
          </a:ln>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dirty="0">
                <a:solidFill>
                  <a:srgbClr val="FF0000"/>
                </a:solidFill>
              </a:rPr>
              <a:t>Closeness centrality. </a:t>
            </a:r>
            <a:r>
              <a:rPr lang="en-US" dirty="0"/>
              <a:t>The importance of a node is determined by how close it is to the other nodes.</a:t>
            </a:r>
            <a:endParaRPr lang="en-US" b="1" dirty="0">
              <a:solidFill>
                <a:srgbClr val="0070C0"/>
              </a:solidFill>
            </a:endParaRPr>
          </a:p>
        </p:txBody>
      </p:sp>
      <p:sp>
        <p:nvSpPr>
          <p:cNvPr id="5" name="Content Placeholder 3">
            <a:extLst>
              <a:ext uri="{FF2B5EF4-FFF2-40B4-BE49-F238E27FC236}">
                <a16:creationId xmlns:a16="http://schemas.microsoft.com/office/drawing/2014/main" id="{57AB2282-80CF-4B0A-B3D6-471EF690875D}"/>
              </a:ext>
            </a:extLst>
          </p:cNvPr>
          <p:cNvSpPr txBox="1">
            <a:spLocks/>
          </p:cNvSpPr>
          <p:nvPr/>
        </p:nvSpPr>
        <p:spPr>
          <a:xfrm>
            <a:off x="816864" y="2590800"/>
            <a:ext cx="10798193" cy="1034143"/>
          </a:xfrm>
          <a:prstGeom prst="rect">
            <a:avLst/>
          </a:prstGeom>
          <a:ln w="12700">
            <a:solidFill>
              <a:schemeClr val="tx1"/>
            </a:solidFill>
          </a:ln>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dirty="0">
                <a:solidFill>
                  <a:srgbClr val="FF0000"/>
                </a:solidFill>
              </a:rPr>
              <a:t>Betweenness centrality. </a:t>
            </a:r>
            <a:r>
              <a:rPr lang="en-US" dirty="0"/>
              <a:t>The importance of a node is determined by its control over paths in the network.</a:t>
            </a:r>
            <a:endParaRPr lang="en-US" b="1" dirty="0">
              <a:solidFill>
                <a:srgbClr val="0070C0"/>
              </a:solidFill>
            </a:endParaRPr>
          </a:p>
          <a:p>
            <a:pPr marL="0" indent="0">
              <a:buNone/>
            </a:pPr>
            <a:endParaRPr lang="en-US" b="1" dirty="0">
              <a:solidFill>
                <a:srgbClr val="0070C0"/>
              </a:solidFill>
            </a:endParaRPr>
          </a:p>
        </p:txBody>
      </p:sp>
      <p:sp>
        <p:nvSpPr>
          <p:cNvPr id="6" name="Content Placeholder 3">
            <a:extLst>
              <a:ext uri="{FF2B5EF4-FFF2-40B4-BE49-F238E27FC236}">
                <a16:creationId xmlns:a16="http://schemas.microsoft.com/office/drawing/2014/main" id="{D97A2DC0-D133-455C-A581-3B8889C59F5E}"/>
              </a:ext>
            </a:extLst>
          </p:cNvPr>
          <p:cNvSpPr txBox="1">
            <a:spLocks/>
          </p:cNvSpPr>
          <p:nvPr/>
        </p:nvSpPr>
        <p:spPr>
          <a:xfrm>
            <a:off x="816864" y="4049486"/>
            <a:ext cx="10798193" cy="2198914"/>
          </a:xfrm>
          <a:prstGeom prst="rect">
            <a:avLst/>
          </a:prstGeom>
          <a:ln w="12700">
            <a:solidFill>
              <a:schemeClr val="tx1"/>
            </a:solidFill>
          </a:ln>
        </p:spPr>
        <p:txBody>
          <a:bodyPr>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solidFill>
                  <a:srgbClr val="FF0000"/>
                </a:solidFill>
              </a:rPr>
              <a:t>Degree centrality.</a:t>
            </a:r>
            <a:endParaRPr lang="en-US" dirty="0"/>
          </a:p>
          <a:p>
            <a:r>
              <a:rPr lang="en-US" dirty="0">
                <a:solidFill>
                  <a:srgbClr val="FF0000"/>
                </a:solidFill>
              </a:rPr>
              <a:t>Eigenvector centrality.</a:t>
            </a:r>
            <a:endParaRPr lang="en-US" dirty="0">
              <a:solidFill>
                <a:prstClr val="black"/>
              </a:solidFill>
            </a:endParaRPr>
          </a:p>
          <a:p>
            <a:r>
              <a:rPr lang="en-US" dirty="0">
                <a:solidFill>
                  <a:srgbClr val="FF0000"/>
                </a:solidFill>
              </a:rPr>
              <a:t>Google’s PageRank.</a:t>
            </a:r>
            <a:endParaRPr lang="en-US" dirty="0">
              <a:solidFill>
                <a:prstClr val="black"/>
              </a:solidFill>
            </a:endParaRPr>
          </a:p>
          <a:p>
            <a:r>
              <a:rPr lang="en-US" dirty="0">
                <a:solidFill>
                  <a:srgbClr val="FF0000"/>
                </a:solidFill>
              </a:rPr>
              <a:t>HITS ranking.</a:t>
            </a:r>
            <a:endParaRPr lang="en-US" dirty="0">
              <a:solidFill>
                <a:prstClr val="black"/>
              </a:solidFill>
            </a:endParaRPr>
          </a:p>
          <a:p>
            <a:pPr marL="0" indent="0">
              <a:buNone/>
            </a:pPr>
            <a:endParaRPr lang="en-US" b="1" dirty="0">
              <a:solidFill>
                <a:srgbClr val="0070C0"/>
              </a:solidFill>
            </a:endParaRPr>
          </a:p>
        </p:txBody>
      </p:sp>
      <p:sp>
        <p:nvSpPr>
          <p:cNvPr id="7" name="TextBox 6">
            <a:extLst>
              <a:ext uri="{FF2B5EF4-FFF2-40B4-BE49-F238E27FC236}">
                <a16:creationId xmlns:a16="http://schemas.microsoft.com/office/drawing/2014/main" id="{5FB86E8C-BCF4-4C1F-B9F1-9292C233B5B8}"/>
              </a:ext>
            </a:extLst>
          </p:cNvPr>
          <p:cNvSpPr txBox="1"/>
          <p:nvPr/>
        </p:nvSpPr>
        <p:spPr>
          <a:xfrm>
            <a:off x="5330762" y="4479529"/>
            <a:ext cx="5910507" cy="1338828"/>
          </a:xfrm>
          <a:prstGeom prst="rect">
            <a:avLst/>
          </a:prstGeom>
          <a:noFill/>
        </p:spPr>
        <p:txBody>
          <a:bodyPr wrap="square" rtlCol="0">
            <a:spAutoFit/>
          </a:bodyPr>
          <a:lstStyle/>
          <a:p>
            <a:pPr marR="0" lvl="0" algn="l" defTabSz="914400" rtl="0" eaLnBrk="1" fontAlgn="auto" latinLnBrk="0" hangingPunct="1">
              <a:lnSpc>
                <a:spcPct val="100000"/>
              </a:lnSpc>
              <a:spcBef>
                <a:spcPts val="700"/>
              </a:spcBef>
              <a:spcAft>
                <a:spcPts val="0"/>
              </a:spcAft>
              <a:buClr>
                <a:srgbClr val="DD8047"/>
              </a:buClr>
              <a:buSzPct val="60000"/>
              <a:tabLst/>
              <a:defRPr/>
            </a:pPr>
            <a:r>
              <a:rPr lang="en-US" sz="2700" dirty="0">
                <a:solidFill>
                  <a:prstClr val="black"/>
                </a:solidFill>
                <a:latin typeface="Tw Cen MT"/>
              </a:rPr>
              <a:t>T</a:t>
            </a:r>
            <a:r>
              <a:rPr kumimoji="0" lang="en-US" sz="2700" b="0" i="0" u="none" strike="noStrike" kern="1200" cap="none" spc="0" normalizeH="0" baseline="0" noProof="0" dirty="0">
                <a:ln>
                  <a:noFill/>
                </a:ln>
                <a:solidFill>
                  <a:prstClr val="black"/>
                </a:solidFill>
                <a:effectLst/>
                <a:uLnTx/>
                <a:uFillTx/>
                <a:latin typeface="Tw Cen MT"/>
                <a:ea typeface="+mn-ea"/>
                <a:cs typeface="+mn-cs"/>
              </a:rPr>
              <a:t>he importance of a node is determined by how many neighbors it has and how important </a:t>
            </a:r>
            <a:r>
              <a:rPr lang="en-US" sz="2700" dirty="0">
                <a:solidFill>
                  <a:prstClr val="black"/>
                </a:solidFill>
                <a:latin typeface="Tw Cen MT"/>
              </a:rPr>
              <a:t>the</a:t>
            </a:r>
            <a:r>
              <a:rPr kumimoji="0" lang="en-US" sz="2700" b="0" i="0" u="none" strike="noStrike" kern="1200" cap="none" spc="0" normalizeH="0" baseline="0" noProof="0" dirty="0">
                <a:ln>
                  <a:noFill/>
                </a:ln>
                <a:solidFill>
                  <a:prstClr val="black"/>
                </a:solidFill>
                <a:effectLst/>
                <a:uLnTx/>
                <a:uFillTx/>
                <a:latin typeface="Tw Cen MT"/>
                <a:ea typeface="+mn-ea"/>
                <a:cs typeface="+mn-cs"/>
              </a:rPr>
              <a:t> neighbors are.</a:t>
            </a:r>
          </a:p>
        </p:txBody>
      </p:sp>
    </p:spTree>
    <p:extLst>
      <p:ext uri="{BB962C8B-B14F-4D97-AF65-F5344CB8AC3E}">
        <p14:creationId xmlns:p14="http://schemas.microsoft.com/office/powerpoint/2010/main" val="342945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a:t>
            </a:r>
          </a:p>
        </p:txBody>
      </p:sp>
      <p:sp>
        <p:nvSpPr>
          <p:cNvPr id="3" name="Content Placeholder 2"/>
          <p:cNvSpPr>
            <a:spLocks noGrp="1"/>
          </p:cNvSpPr>
          <p:nvPr>
            <p:ph sz="quarter" idx="1"/>
          </p:nvPr>
        </p:nvSpPr>
        <p:spPr>
          <a:xfrm>
            <a:off x="812799" y="1589567"/>
            <a:ext cx="7155543" cy="4572000"/>
          </a:xfrm>
        </p:spPr>
        <p:txBody>
          <a:bodyPr>
            <a:normAutofit/>
          </a:bodyPr>
          <a:lstStyle/>
          <a:p>
            <a:pPr marL="0" indent="0">
              <a:buNone/>
            </a:pPr>
            <a:r>
              <a:rPr lang="en-US"/>
              <a:t>Sections 7.1.6-7.1.7</a:t>
            </a:r>
            <a:endParaRPr lang="en-US" dirty="0"/>
          </a:p>
        </p:txBody>
      </p:sp>
      <p:sp>
        <p:nvSpPr>
          <p:cNvPr id="5" name="Slide Number Placeholder 4"/>
          <p:cNvSpPr>
            <a:spLocks noGrp="1"/>
          </p:cNvSpPr>
          <p:nvPr>
            <p:ph type="sldNum" sz="quarter" idx="16"/>
          </p:nvPr>
        </p:nvSpPr>
        <p:spPr/>
        <p:txBody>
          <a:bodyPr>
            <a:normAutofit fontScale="85000" lnSpcReduction="20000"/>
          </a:bodyPr>
          <a:lstStyle/>
          <a:p>
            <a:fld id="{C42FE918-A725-4A17-832F-F28B624C2EC6}" type="slidenum">
              <a:rPr lang="en-US" smtClean="0"/>
              <a:t>30</a:t>
            </a:fld>
            <a:endParaRPr lang="en-US"/>
          </a:p>
        </p:txBody>
      </p:sp>
      <p:pic>
        <p:nvPicPr>
          <p:cNvPr id="6" name="Picture 5">
            <a:extLst>
              <a:ext uri="{FF2B5EF4-FFF2-40B4-BE49-F238E27FC236}">
                <a16:creationId xmlns:a16="http://schemas.microsoft.com/office/drawing/2014/main" id="{D43BD102-EB16-447C-B953-6F14AC941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029" y="1589567"/>
            <a:ext cx="3507971" cy="4572000"/>
          </a:xfrm>
          <a:prstGeom prst="rect">
            <a:avLst/>
          </a:prstGeom>
        </p:spPr>
      </p:pic>
    </p:spTree>
    <p:extLst>
      <p:ext uri="{BB962C8B-B14F-4D97-AF65-F5344CB8AC3E}">
        <p14:creationId xmlns:p14="http://schemas.microsoft.com/office/powerpoint/2010/main" val="293329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93652F-BEFA-4E78-ABF3-69BF4FD9046A}"/>
              </a:ext>
            </a:extLst>
          </p:cNvPr>
          <p:cNvSpPr>
            <a:spLocks noGrp="1"/>
          </p:cNvSpPr>
          <p:nvPr>
            <p:ph type="sldNum" sz="quarter" idx="12"/>
          </p:nvPr>
        </p:nvSpPr>
        <p:spPr/>
        <p:txBody>
          <a:bodyPr/>
          <a:lstStyle/>
          <a:p>
            <a:fld id="{69974E82-3C2C-4ABB-838F-79BD9B35B7DF}" type="slidenum">
              <a:rPr lang="en-US" smtClean="0"/>
              <a:t>4</a:t>
            </a:fld>
            <a:endParaRPr lang="en-US"/>
          </a:p>
        </p:txBody>
      </p:sp>
      <p:sp>
        <p:nvSpPr>
          <p:cNvPr id="3" name="Title 1">
            <a:extLst>
              <a:ext uri="{FF2B5EF4-FFF2-40B4-BE49-F238E27FC236}">
                <a16:creationId xmlns:a16="http://schemas.microsoft.com/office/drawing/2014/main" id="{E4A4825A-D885-4DA4-BA2A-6C5E1C6FE46C}"/>
              </a:ext>
            </a:extLst>
          </p:cNvPr>
          <p:cNvSpPr txBox="1">
            <a:spLocks/>
          </p:cNvSpPr>
          <p:nvPr/>
        </p:nvSpPr>
        <p:spPr>
          <a:xfrm>
            <a:off x="573479" y="1213059"/>
            <a:ext cx="6335132" cy="819615"/>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Example: House of Medici</a:t>
            </a:r>
          </a:p>
        </p:txBody>
      </p:sp>
      <p:pic>
        <p:nvPicPr>
          <p:cNvPr id="6" name="Picture 5">
            <a:extLst>
              <a:ext uri="{FF2B5EF4-FFF2-40B4-BE49-F238E27FC236}">
                <a16:creationId xmlns:a16="http://schemas.microsoft.com/office/drawing/2014/main" id="{ED79F84F-3306-42C2-8EA9-E9830F9838D1}"/>
              </a:ext>
            </a:extLst>
          </p:cNvPr>
          <p:cNvPicPr>
            <a:picLocks noChangeAspect="1"/>
          </p:cNvPicPr>
          <p:nvPr/>
        </p:nvPicPr>
        <p:blipFill>
          <a:blip r:embed="rId3"/>
          <a:stretch>
            <a:fillRect/>
          </a:stretch>
        </p:blipFill>
        <p:spPr>
          <a:xfrm>
            <a:off x="5221723" y="2593333"/>
            <a:ext cx="1962274" cy="2435444"/>
          </a:xfrm>
          <a:prstGeom prst="rect">
            <a:avLst/>
          </a:prstGeom>
        </p:spPr>
      </p:pic>
      <p:sp>
        <p:nvSpPr>
          <p:cNvPr id="7" name="TextBox 6">
            <a:extLst>
              <a:ext uri="{FF2B5EF4-FFF2-40B4-BE49-F238E27FC236}">
                <a16:creationId xmlns:a16="http://schemas.microsoft.com/office/drawing/2014/main" id="{D1B1060C-1488-4A76-8729-A4A24610DE9C}"/>
              </a:ext>
            </a:extLst>
          </p:cNvPr>
          <p:cNvSpPr txBox="1"/>
          <p:nvPr/>
        </p:nvSpPr>
        <p:spPr>
          <a:xfrm>
            <a:off x="374145" y="4996692"/>
            <a:ext cx="1905000" cy="646331"/>
          </a:xfrm>
          <a:prstGeom prst="rect">
            <a:avLst/>
          </a:prstGeom>
          <a:noFill/>
        </p:spPr>
        <p:txBody>
          <a:bodyPr wrap="square" rtlCol="0">
            <a:spAutoFit/>
          </a:bodyPr>
          <a:lstStyle/>
          <a:p>
            <a:pPr algn="ctr"/>
            <a:r>
              <a:rPr lang="en-US" dirty="0" err="1"/>
              <a:t>Cosimo</a:t>
            </a:r>
            <a:r>
              <a:rPr lang="en-US" dirty="0"/>
              <a:t> de' Medici</a:t>
            </a:r>
          </a:p>
          <a:p>
            <a:pPr algn="ctr"/>
            <a:r>
              <a:rPr lang="en-US" dirty="0"/>
              <a:t>1389–1464</a:t>
            </a:r>
          </a:p>
        </p:txBody>
      </p:sp>
      <p:sp>
        <p:nvSpPr>
          <p:cNvPr id="8" name="TextBox 7">
            <a:extLst>
              <a:ext uri="{FF2B5EF4-FFF2-40B4-BE49-F238E27FC236}">
                <a16:creationId xmlns:a16="http://schemas.microsoft.com/office/drawing/2014/main" id="{2AE35329-8FDB-4FAC-8F16-CD235BC8C75C}"/>
              </a:ext>
            </a:extLst>
          </p:cNvPr>
          <p:cNvSpPr txBox="1"/>
          <p:nvPr/>
        </p:nvSpPr>
        <p:spPr>
          <a:xfrm>
            <a:off x="2788545" y="4992740"/>
            <a:ext cx="1905000" cy="646331"/>
          </a:xfrm>
          <a:prstGeom prst="rect">
            <a:avLst/>
          </a:prstGeom>
          <a:noFill/>
        </p:spPr>
        <p:txBody>
          <a:bodyPr wrap="square" rtlCol="0">
            <a:spAutoFit/>
          </a:bodyPr>
          <a:lstStyle/>
          <a:p>
            <a:pPr algn="ctr"/>
            <a:r>
              <a:rPr lang="en-US" dirty="0" err="1"/>
              <a:t>Piero</a:t>
            </a:r>
            <a:r>
              <a:rPr lang="en-US" dirty="0"/>
              <a:t> de' Medici</a:t>
            </a:r>
          </a:p>
          <a:p>
            <a:pPr algn="ctr"/>
            <a:r>
              <a:rPr lang="en-US" dirty="0"/>
              <a:t>1416–1469</a:t>
            </a:r>
          </a:p>
        </p:txBody>
      </p:sp>
      <p:sp>
        <p:nvSpPr>
          <p:cNvPr id="9" name="TextBox 8">
            <a:extLst>
              <a:ext uri="{FF2B5EF4-FFF2-40B4-BE49-F238E27FC236}">
                <a16:creationId xmlns:a16="http://schemas.microsoft.com/office/drawing/2014/main" id="{22907861-83D3-4BBD-AB4D-D30C6DFECDD3}"/>
              </a:ext>
            </a:extLst>
          </p:cNvPr>
          <p:cNvSpPr txBox="1"/>
          <p:nvPr/>
        </p:nvSpPr>
        <p:spPr>
          <a:xfrm>
            <a:off x="5202945" y="5024867"/>
            <a:ext cx="1905000" cy="646331"/>
          </a:xfrm>
          <a:prstGeom prst="rect">
            <a:avLst/>
          </a:prstGeom>
          <a:noFill/>
        </p:spPr>
        <p:txBody>
          <a:bodyPr wrap="square" rtlCol="0">
            <a:spAutoFit/>
          </a:bodyPr>
          <a:lstStyle/>
          <a:p>
            <a:pPr algn="ctr"/>
            <a:r>
              <a:rPr lang="en-US" dirty="0"/>
              <a:t>Lorenzo de' Medici</a:t>
            </a:r>
          </a:p>
          <a:p>
            <a:pPr algn="ctr"/>
            <a:r>
              <a:rPr lang="en-US" dirty="0"/>
              <a:t>1449–1492</a:t>
            </a:r>
          </a:p>
        </p:txBody>
      </p:sp>
      <p:pic>
        <p:nvPicPr>
          <p:cNvPr id="10" name="Picture 9">
            <a:extLst>
              <a:ext uri="{FF2B5EF4-FFF2-40B4-BE49-F238E27FC236}">
                <a16:creationId xmlns:a16="http://schemas.microsoft.com/office/drawing/2014/main" id="{0B8178AB-1596-44DF-A758-E4847395798B}"/>
              </a:ext>
            </a:extLst>
          </p:cNvPr>
          <p:cNvPicPr>
            <a:picLocks noChangeAspect="1"/>
          </p:cNvPicPr>
          <p:nvPr/>
        </p:nvPicPr>
        <p:blipFill>
          <a:blip r:embed="rId4"/>
          <a:stretch>
            <a:fillRect/>
          </a:stretch>
        </p:blipFill>
        <p:spPr>
          <a:xfrm>
            <a:off x="8170112" y="465674"/>
            <a:ext cx="1687990" cy="2743200"/>
          </a:xfrm>
          <a:prstGeom prst="rect">
            <a:avLst/>
          </a:prstGeom>
        </p:spPr>
      </p:pic>
      <p:sp>
        <p:nvSpPr>
          <p:cNvPr id="12" name="TextBox 11">
            <a:extLst>
              <a:ext uri="{FF2B5EF4-FFF2-40B4-BE49-F238E27FC236}">
                <a16:creationId xmlns:a16="http://schemas.microsoft.com/office/drawing/2014/main" id="{C880C865-ADA5-47C8-A8D9-E9869273CF52}"/>
              </a:ext>
            </a:extLst>
          </p:cNvPr>
          <p:cNvSpPr txBox="1"/>
          <p:nvPr/>
        </p:nvSpPr>
        <p:spPr>
          <a:xfrm>
            <a:off x="8269524" y="3188854"/>
            <a:ext cx="1489166" cy="646331"/>
          </a:xfrm>
          <a:prstGeom prst="rect">
            <a:avLst/>
          </a:prstGeom>
          <a:noFill/>
        </p:spPr>
        <p:txBody>
          <a:bodyPr wrap="square" rtlCol="0">
            <a:spAutoFit/>
          </a:bodyPr>
          <a:lstStyle/>
          <a:p>
            <a:pPr algn="ctr"/>
            <a:r>
              <a:rPr lang="en-US" dirty="0"/>
              <a:t>popular book (1974) </a:t>
            </a:r>
          </a:p>
        </p:txBody>
      </p:sp>
      <p:sp>
        <p:nvSpPr>
          <p:cNvPr id="13" name="AutoShape 4" descr="Medici: Masters of Florence poster image">
            <a:extLst>
              <a:ext uri="{FF2B5EF4-FFF2-40B4-BE49-F238E27FC236}">
                <a16:creationId xmlns:a16="http://schemas.microsoft.com/office/drawing/2014/main" id="{256430D1-6B1B-4428-BB46-643CD5C496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4CA0CE32-9661-4984-B33B-F9BD65E4B5C4}"/>
              </a:ext>
            </a:extLst>
          </p:cNvPr>
          <p:cNvPicPr>
            <a:picLocks noChangeAspect="1"/>
          </p:cNvPicPr>
          <p:nvPr/>
        </p:nvPicPr>
        <p:blipFill>
          <a:blip r:embed="rId5"/>
          <a:stretch>
            <a:fillRect/>
          </a:stretch>
        </p:blipFill>
        <p:spPr>
          <a:xfrm>
            <a:off x="10052410" y="465674"/>
            <a:ext cx="1852784" cy="2743200"/>
          </a:xfrm>
          <a:prstGeom prst="rect">
            <a:avLst/>
          </a:prstGeom>
        </p:spPr>
      </p:pic>
      <p:sp>
        <p:nvSpPr>
          <p:cNvPr id="16" name="TextBox 15">
            <a:extLst>
              <a:ext uri="{FF2B5EF4-FFF2-40B4-BE49-F238E27FC236}">
                <a16:creationId xmlns:a16="http://schemas.microsoft.com/office/drawing/2014/main" id="{731FF6E9-EACA-46D3-A1F1-036AD11C27F8}"/>
              </a:ext>
            </a:extLst>
          </p:cNvPr>
          <p:cNvSpPr txBox="1"/>
          <p:nvPr/>
        </p:nvSpPr>
        <p:spPr>
          <a:xfrm>
            <a:off x="10013108" y="3188854"/>
            <a:ext cx="1799960" cy="646331"/>
          </a:xfrm>
          <a:prstGeom prst="rect">
            <a:avLst/>
          </a:prstGeom>
          <a:noFill/>
        </p:spPr>
        <p:txBody>
          <a:bodyPr wrap="square" rtlCol="0">
            <a:spAutoFit/>
          </a:bodyPr>
          <a:lstStyle/>
          <a:p>
            <a:pPr algn="ctr"/>
            <a:r>
              <a:rPr lang="en-US" dirty="0"/>
              <a:t>Netflix TV show (2016) </a:t>
            </a:r>
          </a:p>
        </p:txBody>
      </p:sp>
      <p:pic>
        <p:nvPicPr>
          <p:cNvPr id="18" name="Picture 17">
            <a:extLst>
              <a:ext uri="{FF2B5EF4-FFF2-40B4-BE49-F238E27FC236}">
                <a16:creationId xmlns:a16="http://schemas.microsoft.com/office/drawing/2014/main" id="{90271FD5-97D7-4F29-BD6A-047D65BCC5EB}"/>
              </a:ext>
            </a:extLst>
          </p:cNvPr>
          <p:cNvPicPr>
            <a:picLocks noChangeAspect="1"/>
          </p:cNvPicPr>
          <p:nvPr/>
        </p:nvPicPr>
        <p:blipFill>
          <a:blip r:embed="rId6"/>
          <a:stretch>
            <a:fillRect/>
          </a:stretch>
        </p:blipFill>
        <p:spPr>
          <a:xfrm>
            <a:off x="8704794" y="4812190"/>
            <a:ext cx="3200400" cy="1574122"/>
          </a:xfrm>
          <a:prstGeom prst="rect">
            <a:avLst/>
          </a:prstGeom>
        </p:spPr>
      </p:pic>
      <p:pic>
        <p:nvPicPr>
          <p:cNvPr id="20" name="Picture 19">
            <a:extLst>
              <a:ext uri="{FF2B5EF4-FFF2-40B4-BE49-F238E27FC236}">
                <a16:creationId xmlns:a16="http://schemas.microsoft.com/office/drawing/2014/main" id="{61A35D4A-33A1-4FB6-893B-B16803E27382}"/>
              </a:ext>
            </a:extLst>
          </p:cNvPr>
          <p:cNvPicPr>
            <a:picLocks noChangeAspect="1"/>
          </p:cNvPicPr>
          <p:nvPr/>
        </p:nvPicPr>
        <p:blipFill>
          <a:blip r:embed="rId7"/>
          <a:stretch>
            <a:fillRect/>
          </a:stretch>
        </p:blipFill>
        <p:spPr>
          <a:xfrm>
            <a:off x="8704794" y="3992827"/>
            <a:ext cx="3200400" cy="798043"/>
          </a:xfrm>
          <a:prstGeom prst="rect">
            <a:avLst/>
          </a:prstGeom>
        </p:spPr>
      </p:pic>
      <p:pic>
        <p:nvPicPr>
          <p:cNvPr id="22" name="Picture 21">
            <a:extLst>
              <a:ext uri="{FF2B5EF4-FFF2-40B4-BE49-F238E27FC236}">
                <a16:creationId xmlns:a16="http://schemas.microsoft.com/office/drawing/2014/main" id="{7AC08C91-75F9-4838-AC19-FE9E6189CE75}"/>
              </a:ext>
            </a:extLst>
          </p:cNvPr>
          <p:cNvPicPr>
            <a:picLocks noChangeAspect="1"/>
          </p:cNvPicPr>
          <p:nvPr/>
        </p:nvPicPr>
        <p:blipFill>
          <a:blip r:embed="rId8"/>
          <a:stretch>
            <a:fillRect/>
          </a:stretch>
        </p:blipFill>
        <p:spPr>
          <a:xfrm>
            <a:off x="284507" y="2569043"/>
            <a:ext cx="1957824" cy="2427649"/>
          </a:xfrm>
          <a:prstGeom prst="rect">
            <a:avLst/>
          </a:prstGeom>
        </p:spPr>
      </p:pic>
      <p:pic>
        <p:nvPicPr>
          <p:cNvPr id="23" name="Picture 22">
            <a:extLst>
              <a:ext uri="{FF2B5EF4-FFF2-40B4-BE49-F238E27FC236}">
                <a16:creationId xmlns:a16="http://schemas.microsoft.com/office/drawing/2014/main" id="{B3CFFFA0-D1A7-4B8D-85E2-5A85F3624804}"/>
              </a:ext>
            </a:extLst>
          </p:cNvPr>
          <p:cNvPicPr>
            <a:picLocks noChangeAspect="1"/>
          </p:cNvPicPr>
          <p:nvPr/>
        </p:nvPicPr>
        <p:blipFill>
          <a:blip r:embed="rId9"/>
          <a:stretch>
            <a:fillRect/>
          </a:stretch>
        </p:blipFill>
        <p:spPr>
          <a:xfrm>
            <a:off x="2753758" y="2569043"/>
            <a:ext cx="1919724" cy="2459734"/>
          </a:xfrm>
          <a:prstGeom prst="rect">
            <a:avLst/>
          </a:prstGeom>
        </p:spPr>
      </p:pic>
    </p:spTree>
    <p:extLst>
      <p:ext uri="{BB962C8B-B14F-4D97-AF65-F5344CB8AC3E}">
        <p14:creationId xmlns:p14="http://schemas.microsoft.com/office/powerpoint/2010/main" val="142950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7A44F-0E1D-4CB1-BD43-30A96A995DC3}"/>
              </a:ext>
            </a:extLst>
          </p:cNvPr>
          <p:cNvSpPr>
            <a:spLocks noGrp="1"/>
          </p:cNvSpPr>
          <p:nvPr>
            <p:ph type="sldNum" sz="quarter" idx="12"/>
          </p:nvPr>
        </p:nvSpPr>
        <p:spPr/>
        <p:txBody>
          <a:bodyPr/>
          <a:lstStyle/>
          <a:p>
            <a:fld id="{69974E82-3C2C-4ABB-838F-79BD9B35B7DF}" type="slidenum">
              <a:rPr lang="en-US" smtClean="0"/>
              <a:t>5</a:t>
            </a:fld>
            <a:endParaRPr lang="en-US"/>
          </a:p>
        </p:txBody>
      </p:sp>
      <p:sp>
        <p:nvSpPr>
          <p:cNvPr id="3" name="Title 1">
            <a:extLst>
              <a:ext uri="{FF2B5EF4-FFF2-40B4-BE49-F238E27FC236}">
                <a16:creationId xmlns:a16="http://schemas.microsoft.com/office/drawing/2014/main" id="{8F39EDD6-29B1-4ADE-A7BF-C7C668B75AE9}"/>
              </a:ext>
            </a:extLst>
          </p:cNvPr>
          <p:cNvSpPr txBox="1">
            <a:spLocks/>
          </p:cNvSpPr>
          <p:nvPr/>
        </p:nvSpPr>
        <p:spPr>
          <a:xfrm>
            <a:off x="1545509" y="139391"/>
            <a:ext cx="9100981" cy="808463"/>
          </a:xfrm>
          <a:prstGeom prst="rect">
            <a:avLst/>
          </a:prstGeom>
        </p:spPr>
        <p:txBody>
          <a:bodyP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The Republic of Florence, 15th Century</a:t>
            </a:r>
          </a:p>
        </p:txBody>
      </p:sp>
      <p:pic>
        <p:nvPicPr>
          <p:cNvPr id="4" name="Content Placeholder 4">
            <a:extLst>
              <a:ext uri="{FF2B5EF4-FFF2-40B4-BE49-F238E27FC236}">
                <a16:creationId xmlns:a16="http://schemas.microsoft.com/office/drawing/2014/main" id="{D9385181-6DDF-4779-91ED-EB80FF22FC15}"/>
              </a:ext>
            </a:extLst>
          </p:cNvPr>
          <p:cNvPicPr>
            <a:picLocks noChangeAspect="1"/>
          </p:cNvPicPr>
          <p:nvPr/>
        </p:nvPicPr>
        <p:blipFill>
          <a:blip r:embed="rId3"/>
          <a:stretch>
            <a:fillRect/>
          </a:stretch>
        </p:blipFill>
        <p:spPr>
          <a:xfrm>
            <a:off x="711200" y="1311412"/>
            <a:ext cx="2781000" cy="2429040"/>
          </a:xfrm>
          <a:prstGeom prst="rect">
            <a:avLst/>
          </a:prstGeom>
        </p:spPr>
      </p:pic>
      <p:pic>
        <p:nvPicPr>
          <p:cNvPr id="5" name="Picture 4">
            <a:extLst>
              <a:ext uri="{FF2B5EF4-FFF2-40B4-BE49-F238E27FC236}">
                <a16:creationId xmlns:a16="http://schemas.microsoft.com/office/drawing/2014/main" id="{B24A736A-1A3D-485C-A426-66C4A0704F40}"/>
              </a:ext>
            </a:extLst>
          </p:cNvPr>
          <p:cNvPicPr>
            <a:picLocks noChangeAspect="1"/>
          </p:cNvPicPr>
          <p:nvPr/>
        </p:nvPicPr>
        <p:blipFill>
          <a:blip r:embed="rId4"/>
          <a:stretch>
            <a:fillRect/>
          </a:stretch>
        </p:blipFill>
        <p:spPr>
          <a:xfrm>
            <a:off x="9324068" y="3972479"/>
            <a:ext cx="1835460" cy="2275921"/>
          </a:xfrm>
          <a:prstGeom prst="rect">
            <a:avLst/>
          </a:prstGeom>
        </p:spPr>
      </p:pic>
      <p:sp>
        <p:nvSpPr>
          <p:cNvPr id="6" name="TextBox 5">
            <a:extLst>
              <a:ext uri="{FF2B5EF4-FFF2-40B4-BE49-F238E27FC236}">
                <a16:creationId xmlns:a16="http://schemas.microsoft.com/office/drawing/2014/main" id="{5766F1AB-4105-4F41-9848-6B41F01F5B8B}"/>
              </a:ext>
            </a:extLst>
          </p:cNvPr>
          <p:cNvSpPr txBox="1"/>
          <p:nvPr/>
        </p:nvSpPr>
        <p:spPr>
          <a:xfrm>
            <a:off x="3900711" y="1587213"/>
            <a:ext cx="7580089" cy="1877437"/>
          </a:xfrm>
          <a:prstGeom prst="rect">
            <a:avLst/>
          </a:prstGeom>
          <a:noFill/>
        </p:spPr>
        <p:txBody>
          <a:bodyPr wrap="square" rtlCol="0">
            <a:spAutoFit/>
          </a:bodyPr>
          <a:lstStyle/>
          <a:p>
            <a:r>
              <a:rPr lang="en-US" sz="2900" dirty="0"/>
              <a:t>In the beginning of the 15</a:t>
            </a:r>
            <a:r>
              <a:rPr lang="en-US" sz="2900" baseline="30000" dirty="0"/>
              <a:t>th</a:t>
            </a:r>
            <a:r>
              <a:rPr lang="en-US" sz="2900" dirty="0"/>
              <a:t> century, Florence was ruled by an oligarchy of wealthy aristocratic families. The Medici family had less wealth and political clout than other families in the oligarchy.</a:t>
            </a:r>
          </a:p>
        </p:txBody>
      </p:sp>
      <p:sp>
        <p:nvSpPr>
          <p:cNvPr id="7" name="TextBox 6">
            <a:extLst>
              <a:ext uri="{FF2B5EF4-FFF2-40B4-BE49-F238E27FC236}">
                <a16:creationId xmlns:a16="http://schemas.microsoft.com/office/drawing/2014/main" id="{FA612282-0527-430D-9A35-984E6536B2AF}"/>
              </a:ext>
            </a:extLst>
          </p:cNvPr>
          <p:cNvSpPr txBox="1"/>
          <p:nvPr/>
        </p:nvSpPr>
        <p:spPr>
          <a:xfrm>
            <a:off x="711200" y="4171720"/>
            <a:ext cx="8081476" cy="1877437"/>
          </a:xfrm>
          <a:prstGeom prst="rect">
            <a:avLst/>
          </a:prstGeom>
          <a:noFill/>
        </p:spPr>
        <p:txBody>
          <a:bodyPr wrap="square" rtlCol="0">
            <a:spAutoFit/>
          </a:bodyPr>
          <a:lstStyle/>
          <a:p>
            <a:r>
              <a:rPr lang="en-US" sz="2900" dirty="0"/>
              <a:t>However, the Medici (with </a:t>
            </a:r>
            <a:r>
              <a:rPr lang="en-US" sz="2900" dirty="0" err="1"/>
              <a:t>Cosimo</a:t>
            </a:r>
            <a:r>
              <a:rPr lang="en-US" sz="2900" dirty="0"/>
              <a:t> de‘ Medici playing the key role) rose in power and consolidated control of the business and politics of Florence. They essentially control the city from behind the scenes.</a:t>
            </a:r>
          </a:p>
        </p:txBody>
      </p:sp>
    </p:spTree>
    <p:extLst>
      <p:ext uri="{BB962C8B-B14F-4D97-AF65-F5344CB8AC3E}">
        <p14:creationId xmlns:p14="http://schemas.microsoft.com/office/powerpoint/2010/main" val="51078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F99786-E75F-4463-A823-D023989DB7DA}"/>
              </a:ext>
            </a:extLst>
          </p:cNvPr>
          <p:cNvSpPr>
            <a:spLocks noGrp="1"/>
          </p:cNvSpPr>
          <p:nvPr>
            <p:ph type="sldNum" sz="quarter" idx="12"/>
          </p:nvPr>
        </p:nvSpPr>
        <p:spPr/>
        <p:txBody>
          <a:bodyPr/>
          <a:lstStyle/>
          <a:p>
            <a:fld id="{69974E82-3C2C-4ABB-838F-79BD9B35B7DF}" type="slidenum">
              <a:rPr lang="en-US" smtClean="0"/>
              <a:t>6</a:t>
            </a:fld>
            <a:endParaRPr lang="en-US"/>
          </a:p>
        </p:txBody>
      </p:sp>
      <p:sp>
        <p:nvSpPr>
          <p:cNvPr id="3" name="Title 1">
            <a:extLst>
              <a:ext uri="{FF2B5EF4-FFF2-40B4-BE49-F238E27FC236}">
                <a16:creationId xmlns:a16="http://schemas.microsoft.com/office/drawing/2014/main" id="{6C59DC70-D2CE-4910-A53E-FAB7A0B7C22A}"/>
              </a:ext>
            </a:extLst>
          </p:cNvPr>
          <p:cNvSpPr txBox="1">
            <a:spLocks/>
          </p:cNvSpPr>
          <p:nvPr/>
        </p:nvSpPr>
        <p:spPr>
          <a:xfrm>
            <a:off x="2133154" y="150541"/>
            <a:ext cx="7925692" cy="775010"/>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dirty="0"/>
              <a:t>How Did the Medici Take Control?</a:t>
            </a:r>
          </a:p>
        </p:txBody>
      </p:sp>
      <p:pic>
        <p:nvPicPr>
          <p:cNvPr id="4" name="Content Placeholder 8">
            <a:extLst>
              <a:ext uri="{FF2B5EF4-FFF2-40B4-BE49-F238E27FC236}">
                <a16:creationId xmlns:a16="http://schemas.microsoft.com/office/drawing/2014/main" id="{9F0E5FB5-968C-4955-A130-7D34CFA3398F}"/>
              </a:ext>
            </a:extLst>
          </p:cNvPr>
          <p:cNvPicPr>
            <a:picLocks noChangeAspect="1"/>
          </p:cNvPicPr>
          <p:nvPr/>
        </p:nvPicPr>
        <p:blipFill>
          <a:blip r:embed="rId2"/>
          <a:stretch>
            <a:fillRect/>
          </a:stretch>
        </p:blipFill>
        <p:spPr>
          <a:xfrm>
            <a:off x="7490039" y="1379300"/>
            <a:ext cx="4444999" cy="4572000"/>
          </a:xfrm>
          <a:prstGeom prst="rect">
            <a:avLst/>
          </a:prstGeom>
        </p:spPr>
      </p:pic>
      <p:sp>
        <p:nvSpPr>
          <p:cNvPr id="5" name="TextBox 4">
            <a:extLst>
              <a:ext uri="{FF2B5EF4-FFF2-40B4-BE49-F238E27FC236}">
                <a16:creationId xmlns:a16="http://schemas.microsoft.com/office/drawing/2014/main" id="{CC60FCA7-448F-4ABB-B551-88635067AE10}"/>
              </a:ext>
            </a:extLst>
          </p:cNvPr>
          <p:cNvSpPr txBox="1"/>
          <p:nvPr/>
        </p:nvSpPr>
        <p:spPr>
          <a:xfrm>
            <a:off x="816861" y="1551563"/>
            <a:ext cx="6446087" cy="1877437"/>
          </a:xfrm>
          <a:prstGeom prst="rect">
            <a:avLst/>
          </a:prstGeom>
          <a:noFill/>
        </p:spPr>
        <p:txBody>
          <a:bodyPr wrap="square" rtlCol="0">
            <a:spAutoFit/>
          </a:bodyPr>
          <a:lstStyle/>
          <a:p>
            <a:r>
              <a:rPr lang="en-US" sz="2900" dirty="0"/>
              <a:t>The Medici used various tools for gaining power and one of them was to occupy “central” positions in the </a:t>
            </a:r>
            <a:r>
              <a:rPr lang="en-US" sz="2900" dirty="0">
                <a:solidFill>
                  <a:srgbClr val="FF0000"/>
                </a:solidFill>
              </a:rPr>
              <a:t>network of family inter-marriages</a:t>
            </a:r>
            <a:r>
              <a:rPr lang="en-US" sz="2900" dirty="0"/>
              <a:t>.</a:t>
            </a:r>
          </a:p>
        </p:txBody>
      </p:sp>
      <p:sp>
        <p:nvSpPr>
          <p:cNvPr id="6" name="TextBox 5">
            <a:extLst>
              <a:ext uri="{FF2B5EF4-FFF2-40B4-BE49-F238E27FC236}">
                <a16:creationId xmlns:a16="http://schemas.microsoft.com/office/drawing/2014/main" id="{8A0CEBB1-95E6-40C7-82F0-D18C468F268F}"/>
              </a:ext>
            </a:extLst>
          </p:cNvPr>
          <p:cNvSpPr txBox="1"/>
          <p:nvPr/>
        </p:nvSpPr>
        <p:spPr>
          <a:xfrm>
            <a:off x="816861" y="3862512"/>
            <a:ext cx="6446087" cy="1877437"/>
          </a:xfrm>
          <a:prstGeom prst="rect">
            <a:avLst/>
          </a:prstGeom>
          <a:noFill/>
        </p:spPr>
        <p:txBody>
          <a:bodyPr wrap="square" rtlCol="0">
            <a:spAutoFit/>
          </a:bodyPr>
          <a:lstStyle/>
          <a:p>
            <a:r>
              <a:rPr lang="en-US" sz="2900" dirty="0"/>
              <a:t>Marriage relationships between families were keys to communicating information, brokering business deals, and reaching political decisions.</a:t>
            </a:r>
          </a:p>
        </p:txBody>
      </p:sp>
    </p:spTree>
    <p:extLst>
      <p:ext uri="{BB962C8B-B14F-4D97-AF65-F5344CB8AC3E}">
        <p14:creationId xmlns:p14="http://schemas.microsoft.com/office/powerpoint/2010/main" val="300321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a:t>Closeness Centrality</a:t>
            </a:r>
          </a:p>
        </p:txBody>
      </p:sp>
      <p:sp>
        <p:nvSpPr>
          <p:cNvPr id="4" name="Slide Number Placeholder 3"/>
          <p:cNvSpPr>
            <a:spLocks noGrp="1"/>
          </p:cNvSpPr>
          <p:nvPr>
            <p:ph type="sldNum" sz="quarter" idx="11"/>
          </p:nvPr>
        </p:nvSpPr>
        <p:spPr/>
        <p:txBody>
          <a:bodyPr/>
          <a:lstStyle/>
          <a:p>
            <a:fld id="{69974E82-3C2C-4ABB-838F-79BD9B35B7DF}" type="slidenum">
              <a:rPr lang="en-US" smtClean="0"/>
              <a:t>7</a:t>
            </a:fld>
            <a:endParaRPr lang="en-US"/>
          </a:p>
        </p:txBody>
      </p:sp>
    </p:spTree>
    <p:extLst>
      <p:ext uri="{BB962C8B-B14F-4D97-AF65-F5344CB8AC3E}">
        <p14:creationId xmlns:p14="http://schemas.microsoft.com/office/powerpoint/2010/main" val="1681688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8</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pPr marL="0" indent="0">
                  <a:buNone/>
                </a:pPr>
                <a:r>
                  <a:rPr lang="en-US" dirty="0"/>
                  <a:t>Perhaps the most straightforward idea is to measure the centrality of a node </a:t>
                </a:r>
                <a14:m>
                  <m:oMath xmlns:m="http://schemas.openxmlformats.org/officeDocument/2006/math">
                    <m:r>
                      <a:rPr lang="en-US" i="1" dirty="0" smtClean="0">
                        <a:latin typeface="Cambria Math" panose="02040503050406030204" pitchFamily="18" charset="0"/>
                      </a:rPr>
                      <m:t>𝑖</m:t>
                    </m:r>
                  </m:oMath>
                </a14:m>
                <a:r>
                  <a:rPr lang="en-US" dirty="0"/>
                  <a:t> by the average distance from </a:t>
                </a:r>
                <a14:m>
                  <m:oMath xmlns:m="http://schemas.openxmlformats.org/officeDocument/2006/math">
                    <m:r>
                      <a:rPr lang="en-US" i="1" dirty="0" smtClean="0">
                        <a:latin typeface="Cambria Math" panose="02040503050406030204" pitchFamily="18" charset="0"/>
                      </a:rPr>
                      <m:t>𝑖</m:t>
                    </m:r>
                  </m:oMath>
                </a14:m>
                <a:r>
                  <a:rPr lang="en-US" dirty="0"/>
                  <a:t> to every node in the network:</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Sub>
                        </m:e>
                      </m:nary>
                    </m:oMath>
                  </m:oMathPara>
                </a14:m>
                <a:endParaRPr lang="en-US" dirty="0"/>
              </a:p>
              <a:p>
                <a:pPr marL="0" indent="0">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Sub>
                  </m:oMath>
                </a14:m>
                <a:r>
                  <a:rPr lang="en-US" dirty="0"/>
                  <a:t> denotes the distance from </a:t>
                </a:r>
                <a14:m>
                  <m:oMath xmlns:m="http://schemas.openxmlformats.org/officeDocument/2006/math">
                    <m:r>
                      <a:rPr lang="en-US" i="1" dirty="0" smtClean="0">
                        <a:latin typeface="Cambria Math" panose="02040503050406030204" pitchFamily="18" charset="0"/>
                      </a:rPr>
                      <m:t>𝑖</m:t>
                    </m:r>
                  </m:oMath>
                </a14:m>
                <a:r>
                  <a:rPr lang="en-US" dirty="0"/>
                  <a:t> to </a:t>
                </a:r>
                <a14:m>
                  <m:oMath xmlns:m="http://schemas.openxmlformats.org/officeDocument/2006/math">
                    <m:r>
                      <a:rPr lang="en-US" i="1" dirty="0" smtClean="0">
                        <a:latin typeface="Cambria Math" panose="02040503050406030204" pitchFamily="18" charset="0"/>
                      </a:rPr>
                      <m:t>𝑗</m:t>
                    </m:r>
                  </m:oMath>
                </a14:m>
                <a:r>
                  <a:rPr lang="en-US" dirty="0"/>
                  <a:t>.</a:t>
                </a: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1178" t="-135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453780" y="4243323"/>
            <a:ext cx="3816923" cy="207756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006434" y="5095275"/>
                <a:ext cx="6029985" cy="616964"/>
              </a:xfrm>
              <a:prstGeom prst="rect">
                <a:avLst/>
              </a:prstGeom>
              <a:noFill/>
            </p:spPr>
            <p:txBody>
              <a:bodyPr wrap="square" rtlCol="0">
                <a:spAutoFit/>
              </a:bodyPr>
              <a:lstStyle/>
              <a:p>
                <a:r>
                  <a:rPr lang="en-US" sz="2400" b="1" dirty="0">
                    <a:solidFill>
                      <a:srgbClr val="0070C0"/>
                    </a:solidFill>
                  </a:rPr>
                  <a:t>Example:</a:t>
                </a: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ℓ</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5</m:t>
                        </m:r>
                      </m:den>
                    </m:f>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2+1+0+2+1</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m:t>
                        </m:r>
                      </m:num>
                      <m:den>
                        <m:r>
                          <a:rPr lang="en-US" sz="2400" b="0" i="1" smtClean="0">
                            <a:latin typeface="Cambria Math" panose="02040503050406030204" pitchFamily="18" charset="0"/>
                          </a:rPr>
                          <m:t>5</m:t>
                        </m:r>
                      </m:den>
                    </m:f>
                  </m:oMath>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1006434" y="5095275"/>
                <a:ext cx="6029985" cy="616964"/>
              </a:xfrm>
              <a:prstGeom prst="rect">
                <a:avLst/>
              </a:prstGeom>
              <a:blipFill>
                <a:blip r:embed="rId4"/>
                <a:stretch>
                  <a:fillRect l="-1517" b="-9901"/>
                </a:stretch>
              </a:blipFill>
            </p:spPr>
            <p:txBody>
              <a:bodyPr/>
              <a:lstStyle/>
              <a:p>
                <a:r>
                  <a:rPr lang="en-US">
                    <a:noFill/>
                  </a:rPr>
                  <a:t> </a:t>
                </a:r>
              </a:p>
            </p:txBody>
          </p:sp>
        </mc:Fallback>
      </mc:AlternateContent>
    </p:spTree>
    <p:extLst>
      <p:ext uri="{BB962C8B-B14F-4D97-AF65-F5344CB8AC3E}">
        <p14:creationId xmlns:p14="http://schemas.microsoft.com/office/powerpoint/2010/main" val="392095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Closeness Centrality</a:t>
            </a:r>
          </a:p>
        </p:txBody>
      </p:sp>
      <p:sp>
        <p:nvSpPr>
          <p:cNvPr id="3" name="Slide Number Placeholder 2"/>
          <p:cNvSpPr>
            <a:spLocks noGrp="1"/>
          </p:cNvSpPr>
          <p:nvPr>
            <p:ph type="sldNum" sz="quarter" idx="12"/>
          </p:nvPr>
        </p:nvSpPr>
        <p:spPr/>
        <p:txBody>
          <a:bodyPr>
            <a:normAutofit fontScale="85000" lnSpcReduction="20000"/>
          </a:bodyPr>
          <a:lstStyle/>
          <a:p>
            <a:fld id="{69974E82-3C2C-4ABB-838F-79BD9B35B7DF}" type="slidenum">
              <a:rPr lang="en-US" smtClean="0"/>
              <a:t>9</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r>
                  <a:rPr lang="en-US" dirty="0"/>
                  <a:t>The smaller the average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𝑖</m:t>
                        </m:r>
                      </m:sub>
                    </m:sSub>
                  </m:oMath>
                </a14:m>
                <a:r>
                  <a:rPr lang="en-US" dirty="0"/>
                  <a:t>, the more “central” the node </a:t>
                </a:r>
                <a14:m>
                  <m:oMath xmlns:m="http://schemas.openxmlformats.org/officeDocument/2006/math">
                    <m:r>
                      <a:rPr lang="en-US" b="0" i="1" smtClean="0">
                        <a:latin typeface="Cambria Math" panose="02040503050406030204" pitchFamily="18" charset="0"/>
                      </a:rPr>
                      <m:t>𝑖</m:t>
                    </m:r>
                  </m:oMath>
                </a14:m>
                <a:r>
                  <a:rPr lang="en-US" dirty="0"/>
                  <a:t> is. Therefore, it is natural to consider the inverse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𝑖</m:t>
                        </m:r>
                      </m:sub>
                    </m:sSub>
                  </m:oMath>
                </a14:m>
                <a:r>
                  <a:rPr lang="en-US" dirty="0"/>
                  <a:t> as a measure of centrality.</a:t>
                </a:r>
              </a:p>
              <a:p>
                <a:r>
                  <a:rPr lang="en-US" b="1" dirty="0">
                    <a:solidFill>
                      <a:srgbClr val="0070C0"/>
                    </a:solidFill>
                  </a:rPr>
                  <a:t>Definition. </a:t>
                </a:r>
                <a:r>
                  <a:rPr lang="en-US" dirty="0"/>
                  <a:t>Given a graph on </a:t>
                </a:r>
                <a14:m>
                  <m:oMath xmlns:m="http://schemas.openxmlformats.org/officeDocument/2006/math">
                    <m:r>
                      <a:rPr lang="en-US" i="1" dirty="0" smtClean="0">
                        <a:latin typeface="Cambria Math" panose="02040503050406030204" pitchFamily="18" charset="0"/>
                      </a:rPr>
                      <m:t>𝑛</m:t>
                    </m:r>
                  </m:oMath>
                </a14:m>
                <a:r>
                  <a:rPr lang="en-US" dirty="0"/>
                  <a:t> vertices, the </a:t>
                </a:r>
                <a:r>
                  <a:rPr lang="en-US" dirty="0">
                    <a:solidFill>
                      <a:srgbClr val="FF0000"/>
                    </a:solidFill>
                  </a:rPr>
                  <a:t>closeness centrality </a:t>
                </a:r>
                <a:r>
                  <a:rPr lang="en-US" dirty="0"/>
                  <a:t>of a vertex </a:t>
                </a:r>
                <a14:m>
                  <m:oMath xmlns:m="http://schemas.openxmlformats.org/officeDocument/2006/math">
                    <m:r>
                      <a:rPr lang="en-US" b="0" i="1" smtClean="0">
                        <a:latin typeface="Cambria Math" panose="02040503050406030204" pitchFamily="18" charset="0"/>
                      </a:rPr>
                      <m:t>𝑖</m:t>
                    </m:r>
                  </m:oMath>
                </a14:m>
                <a:r>
                  <a:rPr lang="en-US" dirty="0"/>
                  <a:t> (or simply the </a:t>
                </a:r>
                <a:r>
                  <a:rPr lang="en-US" dirty="0">
                    <a:solidFill>
                      <a:srgbClr val="FF0000"/>
                    </a:solidFill>
                  </a:rPr>
                  <a:t>closeness</a:t>
                </a:r>
                <a:r>
                  <a:rPr lang="en-US" dirty="0"/>
                  <a:t> of </a:t>
                </a:r>
                <a14:m>
                  <m:oMath xmlns:m="http://schemas.openxmlformats.org/officeDocument/2006/math">
                    <m:r>
                      <a:rPr lang="en-US" i="1" dirty="0" smtClean="0">
                        <a:latin typeface="Cambria Math" panose="02040503050406030204" pitchFamily="18" charset="0"/>
                      </a:rPr>
                      <m:t>𝑖</m:t>
                    </m:r>
                  </m:oMath>
                </a14:m>
                <a:r>
                  <a:rPr lang="en-US" dirty="0"/>
                  <a:t>) is denoted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r>
                  <a:rPr lang="en-US" dirty="0"/>
                  <a:t> and defined by   </a:t>
                </a:r>
              </a:p>
              <a:p>
                <a:pPr marL="0" indent="0">
                  <a:buNone/>
                </a:pPr>
                <a:endParaRPr lang="en-US" dirty="0"/>
              </a:p>
              <a:p>
                <a:endParaRPr lang="en-US" dirty="0"/>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280" t="-1357" r="-32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46036" y="4372373"/>
                <a:ext cx="2910468" cy="1083951"/>
              </a:xfrm>
              <a:prstGeom prst="rect">
                <a:avLst/>
              </a:prstGeom>
              <a:noFill/>
              <a:ln w="63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900" i="1">
                              <a:latin typeface="Cambria Math" panose="02040503050406030204" pitchFamily="18" charset="0"/>
                            </a:rPr>
                          </m:ctrlPr>
                        </m:sSubPr>
                        <m:e>
                          <m:r>
                            <a:rPr lang="en-US" sz="2900" i="1">
                              <a:latin typeface="Cambria Math" panose="02040503050406030204" pitchFamily="18" charset="0"/>
                            </a:rPr>
                            <m:t>𝐶</m:t>
                          </m:r>
                        </m:e>
                        <m:sub>
                          <m:r>
                            <a:rPr lang="en-US" sz="2900" i="1">
                              <a:latin typeface="Cambria Math" panose="02040503050406030204" pitchFamily="18" charset="0"/>
                            </a:rPr>
                            <m:t>𝑖</m:t>
                          </m:r>
                        </m:sub>
                      </m:sSub>
                      <m:r>
                        <a:rPr lang="en-US" sz="2900" i="1">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1</m:t>
                          </m:r>
                        </m:num>
                        <m:den>
                          <m:sSub>
                            <m:sSubPr>
                              <m:ctrlPr>
                                <a:rPr lang="en-US" sz="2900" i="1">
                                  <a:latin typeface="Cambria Math" panose="02040503050406030204" pitchFamily="18" charset="0"/>
                                </a:rPr>
                              </m:ctrlPr>
                            </m:sSubPr>
                            <m:e>
                              <m:r>
                                <a:rPr lang="en-US" sz="2900" i="1">
                                  <a:latin typeface="Cambria Math" panose="02040503050406030204" pitchFamily="18" charset="0"/>
                                </a:rPr>
                                <m:t>ℓ</m:t>
                              </m:r>
                            </m:e>
                            <m:sub>
                              <m:r>
                                <a:rPr lang="en-US" sz="2900" i="1">
                                  <a:latin typeface="Cambria Math" panose="02040503050406030204" pitchFamily="18" charset="0"/>
                                </a:rPr>
                                <m:t>𝑖</m:t>
                              </m:r>
                            </m:sub>
                          </m:sSub>
                        </m:den>
                      </m:f>
                      <m:r>
                        <a:rPr lang="en-US" sz="2900" i="1">
                          <a:latin typeface="Cambria Math" panose="02040503050406030204" pitchFamily="18" charset="0"/>
                        </a:rPr>
                        <m:t>=</m:t>
                      </m:r>
                      <m:f>
                        <m:fPr>
                          <m:ctrlPr>
                            <a:rPr lang="en-US" sz="2900" i="1">
                              <a:latin typeface="Cambria Math" panose="02040503050406030204" pitchFamily="18" charset="0"/>
                            </a:rPr>
                          </m:ctrlPr>
                        </m:fPr>
                        <m:num>
                          <m:r>
                            <a:rPr lang="en-US" sz="2900" i="1">
                              <a:latin typeface="Cambria Math" panose="02040503050406030204" pitchFamily="18" charset="0"/>
                            </a:rPr>
                            <m:t>𝑛</m:t>
                          </m:r>
                        </m:num>
                        <m:den>
                          <m:nary>
                            <m:naryPr>
                              <m:chr m:val="∑"/>
                              <m:limLoc m:val="subSup"/>
                              <m:supHide m:val="on"/>
                              <m:ctrlPr>
                                <a:rPr lang="en-US" sz="2900" i="1">
                                  <a:latin typeface="Cambria Math" panose="02040503050406030204" pitchFamily="18" charset="0"/>
                                </a:rPr>
                              </m:ctrlPr>
                            </m:naryPr>
                            <m:sub>
                              <m:r>
                                <m:rPr>
                                  <m:brk m:alnAt="9"/>
                                </m:rPr>
                                <a:rPr lang="en-US" sz="2900" i="1">
                                  <a:latin typeface="Cambria Math" panose="02040503050406030204" pitchFamily="18" charset="0"/>
                                </a:rPr>
                                <m:t>𝑗</m:t>
                              </m:r>
                            </m:sub>
                            <m:sup/>
                            <m:e>
                              <m:sSub>
                                <m:sSubPr>
                                  <m:ctrlPr>
                                    <a:rPr lang="en-US" sz="2900" i="1">
                                      <a:latin typeface="Cambria Math" panose="02040503050406030204" pitchFamily="18" charset="0"/>
                                    </a:rPr>
                                  </m:ctrlPr>
                                </m:sSubPr>
                                <m:e>
                                  <m:r>
                                    <a:rPr lang="en-US" sz="2900" i="1">
                                      <a:latin typeface="Cambria Math" panose="02040503050406030204" pitchFamily="18" charset="0"/>
                                    </a:rPr>
                                    <m:t>𝑑</m:t>
                                  </m:r>
                                </m:e>
                                <m:sub>
                                  <m:r>
                                    <a:rPr lang="en-US" sz="2900" i="1">
                                      <a:latin typeface="Cambria Math" panose="02040503050406030204" pitchFamily="18" charset="0"/>
                                    </a:rPr>
                                    <m:t>𝑖𝑗</m:t>
                                  </m:r>
                                </m:sub>
                              </m:sSub>
                            </m:e>
                          </m:nary>
                        </m:den>
                      </m:f>
                    </m:oMath>
                  </m:oMathPara>
                </a14:m>
                <a:endParaRPr lang="en-US" sz="2900" dirty="0"/>
              </a:p>
            </p:txBody>
          </p:sp>
        </mc:Choice>
        <mc:Fallback xmlns="">
          <p:sp>
            <p:nvSpPr>
              <p:cNvPr id="5" name="TextBox 4"/>
              <p:cNvSpPr txBox="1">
                <a:spLocks noRot="1" noChangeAspect="1" noMove="1" noResize="1" noEditPoints="1" noAdjustHandles="1" noChangeArrowheads="1" noChangeShapeType="1" noTextEdit="1"/>
              </p:cNvSpPr>
              <p:nvPr/>
            </p:nvSpPr>
            <p:spPr>
              <a:xfrm>
                <a:off x="4546036" y="4372373"/>
                <a:ext cx="2910468" cy="1083951"/>
              </a:xfrm>
              <a:prstGeom prst="rect">
                <a:avLst/>
              </a:prstGeom>
              <a:blipFill>
                <a:blip r:embed="rId3"/>
                <a:stretch>
                  <a:fillRect/>
                </a:stretch>
              </a:blipFill>
              <a:ln w="63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1543307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y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MyTheme" id="{EE3CAD15-D4C5-48E4-B044-E3C0614D0E17}" vid="{14AA537B-0363-4E43-89C6-FB46DAC3E8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MyTheme</Template>
  <TotalTime>1467</TotalTime>
  <Words>1617</Words>
  <Application>Microsoft Office PowerPoint</Application>
  <PresentationFormat>Widescreen</PresentationFormat>
  <Paragraphs>271</Paragraphs>
  <Slides>30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Tw Cen MT</vt:lpstr>
      <vt:lpstr>Wingdings</vt:lpstr>
      <vt:lpstr>Wingdings 2</vt:lpstr>
      <vt:lpstr>MyTheme</vt:lpstr>
      <vt:lpstr>Centrality in networks</vt:lpstr>
      <vt:lpstr>“Central” Nodes</vt:lpstr>
      <vt:lpstr>PowerPoint Presentation</vt:lpstr>
      <vt:lpstr>PowerPoint Presentation</vt:lpstr>
      <vt:lpstr>PowerPoint Presentation</vt:lpstr>
      <vt:lpstr>PowerPoint Presentation</vt:lpstr>
      <vt:lpstr>Closeness Centrality</vt:lpstr>
      <vt:lpstr>Idea</vt:lpstr>
      <vt:lpstr>Definition of Closeness Centrality</vt:lpstr>
      <vt:lpstr>Exercise</vt:lpstr>
      <vt:lpstr>Exercise: Solution</vt:lpstr>
      <vt:lpstr>Good Measure? </vt:lpstr>
      <vt:lpstr>Closeness Values of Florentine Families</vt:lpstr>
      <vt:lpstr>Another Example: Co-Stardom</vt:lpstr>
      <vt:lpstr>PowerPoint Presentation</vt:lpstr>
      <vt:lpstr>Betweenness Centrality</vt:lpstr>
      <vt:lpstr>Idea of Betweenness Centrality</vt:lpstr>
      <vt:lpstr>Example</vt:lpstr>
      <vt:lpstr>Example (cont.)</vt:lpstr>
      <vt:lpstr>Example (cont.)</vt:lpstr>
      <vt:lpstr>Definition of Betweenness Centrality</vt:lpstr>
      <vt:lpstr>Exercise</vt:lpstr>
      <vt:lpstr>Exercise: B_1</vt:lpstr>
      <vt:lpstr>Exercise: B_3</vt:lpstr>
      <vt:lpstr>Exercise: B_4</vt:lpstr>
      <vt:lpstr>Exercise: B_5</vt:lpstr>
      <vt:lpstr>Betweenness Values of Florentine Families</vt:lpstr>
      <vt:lpstr>Why “Betweenness”?</vt:lpstr>
      <vt:lpstr>Highest Betweenness in Co-Stardom</vt:lpstr>
      <vt:lpstr>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Centrality in networks</dc:title>
  <dc:subject>Network Science</dc:subject>
  <dc:creator>Evgeny Dantsin</dc:creator>
  <cp:lastModifiedBy>Evgeny Dantsin</cp:lastModifiedBy>
  <cp:revision>133</cp:revision>
  <dcterms:created xsi:type="dcterms:W3CDTF">2019-08-09T20:20:42Z</dcterms:created>
  <dcterms:modified xsi:type="dcterms:W3CDTF">2023-09-09T15:59:00Z</dcterms:modified>
</cp:coreProperties>
</file>